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4" r:id="rId3"/>
    <p:sldId id="296" r:id="rId4"/>
    <p:sldId id="315" r:id="rId5"/>
    <p:sldId id="316" r:id="rId6"/>
    <p:sldId id="264" r:id="rId7"/>
    <p:sldId id="272" r:id="rId8"/>
    <p:sldId id="263" r:id="rId9"/>
    <p:sldId id="298" r:id="rId10"/>
    <p:sldId id="307" r:id="rId11"/>
    <p:sldId id="311" r:id="rId12"/>
    <p:sldId id="290" r:id="rId13"/>
    <p:sldId id="292" r:id="rId14"/>
    <p:sldId id="301" r:id="rId15"/>
    <p:sldId id="277" r:id="rId16"/>
    <p:sldId id="278" r:id="rId17"/>
    <p:sldId id="309" r:id="rId18"/>
    <p:sldId id="310" r:id="rId19"/>
    <p:sldId id="300" r:id="rId20"/>
    <p:sldId id="281" r:id="rId21"/>
    <p:sldId id="299" r:id="rId22"/>
    <p:sldId id="275" r:id="rId23"/>
    <p:sldId id="294" r:id="rId24"/>
    <p:sldId id="291" r:id="rId25"/>
    <p:sldId id="285" r:id="rId26"/>
    <p:sldId id="279" r:id="rId27"/>
    <p:sldId id="286" r:id="rId28"/>
    <p:sldId id="287" r:id="rId29"/>
    <p:sldId id="317" r:id="rId30"/>
    <p:sldId id="304" r:id="rId31"/>
    <p:sldId id="302" r:id="rId32"/>
    <p:sldId id="303" r:id="rId33"/>
    <p:sldId id="271" r:id="rId34"/>
    <p:sldId id="289" r:id="rId35"/>
    <p:sldId id="305" r:id="rId36"/>
    <p:sldId id="308" r:id="rId37"/>
    <p:sldId id="261" r:id="rId38"/>
    <p:sldId id="260" r:id="rId39"/>
    <p:sldId id="312" r:id="rId40"/>
    <p:sldId id="265" r:id="rId41"/>
    <p:sldId id="259" r:id="rId42"/>
    <p:sldId id="266" r:id="rId43"/>
    <p:sldId id="314" r:id="rId44"/>
    <p:sldId id="313" r:id="rId45"/>
    <p:sldId id="276" r:id="rId46"/>
    <p:sldId id="268" r:id="rId47"/>
    <p:sldId id="269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-13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lang="en-US" sz="2800" kern="120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1A24CD3-204F-4468-8EE4-28A6668D006A}" type="datetimeFigureOut">
              <a:rPr lang="en-US" smtClean="0"/>
              <a:pPr/>
              <a:t>17/10/14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17/10/14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17/10/14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17/10/14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17/10/14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17/10/14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B1A24CD3-204F-4468-8EE4-28A6668D006A}" type="datetimeFigureOut">
              <a:rPr lang="en-US" smtClean="0"/>
              <a:t>17/10/14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17/10/14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17/10/14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17/10/14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17/10/14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152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17/10/14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09747" y="6356350"/>
            <a:ext cx="506506" cy="365125"/>
          </a:xfrm>
        </p:spPr>
        <p:txBody>
          <a:bodyPr/>
          <a:lstStyle>
            <a:lvl1pPr>
              <a:defRPr lang="en-US" sz="2000" kern="120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57AF16DE-A0D5-4438-950F-5B1E159C2C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2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62" y="342900"/>
            <a:ext cx="1335338" cy="1663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17/10/14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17/10/14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17/10/14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17/10/14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17/10/14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17/10/14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17/10/14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laurocesar@laurocesar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yx.org" TargetMode="External"/><Relationship Id="rId4" Type="http://schemas.openxmlformats.org/officeDocument/2006/relationships/hyperlink" Target="http://www.codecogs.com/latex/eqneditor.php" TargetMode="External"/><Relationship Id="rId5" Type="http://schemas.openxmlformats.org/officeDocument/2006/relationships/hyperlink" Target="http://arachnoid.com/latex/" TargetMode="External"/><Relationship Id="rId6" Type="http://schemas.openxmlformats.org/officeDocument/2006/relationships/hyperlink" Target="https://code.google.com/p/abntex2/wiki/Ferramenta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1319/showcase-of-beautiful-typography-done-in-tex-friends?page=1&amp;tab=votes%23tab-top" TargetMode="External"/><Relationship Id="rId4" Type="http://schemas.openxmlformats.org/officeDocument/2006/relationships/hyperlink" Target="https://github.com/raphink/geneve_1564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tens.org/taraborelli/latex" TargetMode="External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zinktypografie.nl/latex.php?lang=en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inktypografie.nl/latex.php?lang=en" TargetMode="External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google.com/p/abntex2/downloads/list" TargetMode="External"/><Relationship Id="rId4" Type="http://schemas.openxmlformats.org/officeDocument/2006/relationships/hyperlink" Target="https://code.google.com/p/abntex2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google.com/p/abntex2/wiki/Diretrizes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sciclopedia.org/wiki/Ci%C3%AAncia_da_Computa%C3%A7%C3%A3o%23LaTeX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google.com/p/abntex2/downloads/list" TargetMode="External"/><Relationship Id="rId4" Type="http://schemas.openxmlformats.org/officeDocument/2006/relationships/hyperlink" Target="file://localhost/Users/laurocesar/Documents/Pessoal/StrictoSensu/CPAI/Projetos/ABNTEX/Apresenta%C3%A7%C3%A3o%20LaTeX/Latinoware%202014/abntex2/abntex2-modelo-trabalho-academico.pdf" TargetMode="External"/><Relationship Id="rId5" Type="http://schemas.openxmlformats.org/officeDocument/2006/relationships/hyperlink" Target="http://mirrors.ctan.org/macros/latex/contrib/abntex2/doc/abntex2.pdf" TargetMode="External"/><Relationship Id="rId6" Type="http://schemas.openxmlformats.org/officeDocument/2006/relationships/hyperlink" Target="http://mirrors.ctan.org/macros/latex/contrib/abntex2/doc/abntex2cite.pdf" TargetMode="External"/><Relationship Id="rId7" Type="http://schemas.openxmlformats.org/officeDocument/2006/relationships/hyperlink" Target="http://mirrors.ctan.org/macros/latex/contrib/abntex2/doc/abntex2cite-alf.pdf" TargetMode="External"/><Relationship Id="rId8" Type="http://schemas.openxmlformats.org/officeDocument/2006/relationships/hyperlink" Target="https://github.com/ycherem/introducaolatex/blob/master/tuftelatexintro.pdf?raw=tru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google.com/p/abntex2/wiki/TOC?tm=6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google.com/p/abntex2/wiki/ComoContribuir%23Ajude-nos_no_desenvolvimento" TargetMode="External"/><Relationship Id="rId4" Type="http://schemas.openxmlformats.org/officeDocument/2006/relationships/hyperlink" Target="https://code.google.com/p/abntex2/issues/list" TargetMode="External"/><Relationship Id="rId5" Type="http://schemas.openxmlformats.org/officeDocument/2006/relationships/hyperlink" Target="https://code.google.com/p/abntex2/wiki/ComoCustomizar" TargetMode="External"/><Relationship Id="rId6" Type="http://schemas.openxmlformats.org/officeDocument/2006/relationships/hyperlink" Target="https://code.google.com/p/abntex2/wiki/CustomizacoesConhecidas" TargetMode="External"/><Relationship Id="rId7" Type="http://schemas.openxmlformats.org/officeDocument/2006/relationships/hyperlink" Target="https://code.google.com/p/abntex2/wiki/ComoContribuir%23Ajuda_institucional" TargetMode="External"/><Relationship Id="rId8" Type="http://schemas.openxmlformats.org/officeDocument/2006/relationships/hyperlink" Target="http://groups.google.com/group/latex-br" TargetMode="External"/><Relationship Id="rId9" Type="http://schemas.openxmlformats.org/officeDocument/2006/relationships/hyperlink" Target="https://code.google.com/p/abntex2/people/lis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google.com/p/abntex2/wiki/ComoContribuir%23Ajude-nos_na_divulga%C3%A7%C3%A3o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mailto:laurocesar@laurocesar.com" TargetMode="External"/><Relationship Id="rId4" Type="http://schemas.openxmlformats.org/officeDocument/2006/relationships/hyperlink" Target="http://abntex2.googlecode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sciclopedia.org/wiki/Ci%C3%AAncia_da_Computa%C3%A7%C3%A3o%23LaTeX" TargetMode="External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tan.or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6783" y="3262312"/>
            <a:ext cx="7383292" cy="1769072"/>
          </a:xfrm>
        </p:spPr>
        <p:txBody>
          <a:bodyPr>
            <a:normAutofit/>
          </a:bodyPr>
          <a:lstStyle/>
          <a:p>
            <a:pPr algn="ctr"/>
            <a:r>
              <a:rPr lang="pt-BR" sz="4800" i="1" dirty="0" smtClean="0">
                <a:solidFill>
                  <a:schemeClr val="tx1"/>
                </a:solidFill>
                <a:latin typeface="LM Sans 10 Bold"/>
                <a:cs typeface="LM Sans 10 Bold"/>
              </a:rPr>
              <a:t>Normas “absurdas” e documentos elegantes</a:t>
            </a:r>
            <a:endParaRPr lang="pt-BR" sz="4800" i="1" dirty="0">
              <a:solidFill>
                <a:schemeClr val="tx1"/>
              </a:solidFill>
              <a:latin typeface="LM Sans 10 Bold"/>
              <a:cs typeface="LM Sans 10 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3725" y="5887563"/>
            <a:ext cx="3677921" cy="783279"/>
          </a:xfrm>
        </p:spPr>
        <p:txBody>
          <a:bodyPr>
            <a:normAutofit lnSpcReduction="10000"/>
          </a:bodyPr>
          <a:lstStyle/>
          <a:p>
            <a:r>
              <a:rPr lang="pt-BR" b="1" dirty="0" smtClean="0"/>
              <a:t>Lauro César </a:t>
            </a:r>
            <a:r>
              <a:rPr lang="pt-BR" b="1" dirty="0" err="1" smtClean="0"/>
              <a:t>Araujo</a:t>
            </a:r>
            <a:r>
              <a:rPr lang="pt-BR" b="1" dirty="0" smtClean="0"/>
              <a:t/>
            </a:r>
            <a:br>
              <a:rPr lang="pt-BR" b="1" dirty="0" smtClean="0"/>
            </a:br>
            <a:r>
              <a:rPr lang="pt-BR" b="1" dirty="0" smtClean="0">
                <a:hlinkClick r:id="rId2"/>
              </a:rPr>
              <a:t>laurocesar@laurocesar.com</a:t>
            </a:r>
            <a:endParaRPr lang="pt-BR" b="1" dirty="0" smtClean="0"/>
          </a:p>
          <a:p>
            <a:r>
              <a:rPr lang="pt-BR" dirty="0" err="1" smtClean="0"/>
              <a:t>Latinoware</a:t>
            </a:r>
            <a:r>
              <a:rPr lang="pt-BR" dirty="0" smtClean="0"/>
              <a:t> 2014</a:t>
            </a:r>
            <a:endParaRPr lang="pt-BR" dirty="0"/>
          </a:p>
        </p:txBody>
      </p:sp>
      <p:pic>
        <p:nvPicPr>
          <p:cNvPr id="4" name="Picture 3" descr="abntex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00" y="981242"/>
            <a:ext cx="7720303" cy="1980250"/>
          </a:xfrm>
          <a:prstGeom prst="rect">
            <a:avLst/>
          </a:prstGeom>
        </p:spPr>
      </p:pic>
      <p:pic>
        <p:nvPicPr>
          <p:cNvPr id="5" name="Picture 4" descr="assina_UnB_CPAI_A1_COR-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924" y="6118449"/>
            <a:ext cx="3263589" cy="41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81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98" y="1356406"/>
            <a:ext cx="6070600" cy="4769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1971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Livre de erros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 descr="Knuth_co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12" y="2554870"/>
            <a:ext cx="8826104" cy="418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27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r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51" y="5497286"/>
            <a:ext cx="1925208" cy="1101971"/>
          </a:xfrm>
          <a:prstGeom prst="rect">
            <a:avLst/>
          </a:prstGeom>
        </p:spPr>
      </p:pic>
      <p:pic>
        <p:nvPicPr>
          <p:cNvPr id="5" name="Picture 4" descr="cutest-crying-baby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51" y="0"/>
            <a:ext cx="5151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63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2913" y="2574471"/>
            <a:ext cx="6990444" cy="1143000"/>
          </a:xfrm>
        </p:spPr>
        <p:txBody>
          <a:bodyPr/>
          <a:lstStyle/>
          <a:p>
            <a:r>
              <a:rPr lang="pt-BR" dirty="0" smtClean="0"/>
              <a:t>Alguns documentos em TeX...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3311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básico: </a:t>
            </a:r>
            <a:br>
              <a:rPr lang="pt-BR" dirty="0" smtClean="0"/>
            </a:br>
            <a:r>
              <a:rPr lang="pt-BR" dirty="0" smtClean="0"/>
              <a:t>Fórmulas matemáticas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133" y="3829007"/>
            <a:ext cx="5085443" cy="2177143"/>
          </a:xfrm>
          <a:solidFill>
            <a:srgbClr val="FFD5D5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c = \</a:t>
            </a:r>
            <a:r>
              <a:rPr lang="en-US" sz="1400" dirty="0" err="1">
                <a:latin typeface="Courier New"/>
                <a:cs typeface="Courier New"/>
              </a:rPr>
              <a:t>sqrt</a:t>
            </a:r>
            <a:r>
              <a:rPr lang="en-US" sz="1400" dirty="0">
                <a:latin typeface="Courier New"/>
                <a:cs typeface="Courier New"/>
              </a:rPr>
              <a:t>{ a^2 + b^2 }</a:t>
            </a: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\</a:t>
            </a:r>
            <a:r>
              <a:rPr lang="en-US" sz="1400" dirty="0" err="1">
                <a:latin typeface="Courier New"/>
                <a:cs typeface="Courier New"/>
              </a:rPr>
              <a:t>int</a:t>
            </a:r>
            <a:r>
              <a:rPr lang="en-US" sz="1400" dirty="0">
                <a:latin typeface="Courier New"/>
                <a:cs typeface="Courier New"/>
              </a:rPr>
              <a:t>_{-\</a:t>
            </a:r>
            <a:r>
              <a:rPr lang="en-US" sz="1400" dirty="0" err="1">
                <a:latin typeface="Courier New"/>
                <a:cs typeface="Courier New"/>
              </a:rPr>
              <a:t>infty</a:t>
            </a:r>
            <a:r>
              <a:rPr lang="en-US" sz="1400" dirty="0">
                <a:latin typeface="Courier New"/>
                <a:cs typeface="Courier New"/>
              </a:rPr>
              <a:t>}^{\</a:t>
            </a:r>
            <a:r>
              <a:rPr lang="en-US" sz="1400" dirty="0" err="1">
                <a:latin typeface="Courier New"/>
                <a:cs typeface="Courier New"/>
              </a:rPr>
              <a:t>infty</a:t>
            </a:r>
            <a:r>
              <a:rPr lang="en-US" sz="1400" dirty="0">
                <a:latin typeface="Courier New"/>
                <a:cs typeface="Courier New"/>
              </a:rPr>
              <a:t>} \</a:t>
            </a:r>
            <a:r>
              <a:rPr lang="en-US" sz="1400" dirty="0" err="1">
                <a:latin typeface="Courier New"/>
                <a:cs typeface="Courier New"/>
              </a:rPr>
              <a:t>frac</a:t>
            </a:r>
            <a:r>
              <a:rPr lang="en-US" sz="1400" dirty="0">
                <a:latin typeface="Courier New"/>
                <a:cs typeface="Courier New"/>
              </a:rPr>
              <a:t>{1}{x} \, dx</a:t>
            </a: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f</a:t>
            </a:r>
            <a:r>
              <a:rPr lang="en-US" sz="1400" dirty="0">
                <a:latin typeface="Courier New"/>
                <a:cs typeface="Courier New"/>
              </a:rPr>
              <a:t>(x) = \sum_{n = 0}^{\</a:t>
            </a:r>
            <a:r>
              <a:rPr lang="en-US" sz="1400" dirty="0" err="1">
                <a:latin typeface="Courier New"/>
                <a:cs typeface="Courier New"/>
              </a:rPr>
              <a:t>infty</a:t>
            </a:r>
            <a:r>
              <a:rPr lang="en-US" sz="1400" dirty="0">
                <a:latin typeface="Courier New"/>
                <a:cs typeface="Courier New"/>
              </a:rPr>
              <a:t>} \</a:t>
            </a:r>
            <a:r>
              <a:rPr lang="en-US" sz="1400" dirty="0" err="1">
                <a:latin typeface="Courier New"/>
                <a:cs typeface="Courier New"/>
              </a:rPr>
              <a:t>alpha_n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err="1">
                <a:latin typeface="Courier New"/>
                <a:cs typeface="Courier New"/>
              </a:rPr>
              <a:t>x^n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x_</a:t>
            </a:r>
            <a:r>
              <a:rPr lang="en-US" sz="1400" dirty="0">
                <a:latin typeface="Courier New"/>
                <a:cs typeface="Courier New"/>
              </a:rPr>
              <a:t>{1,2}=\</a:t>
            </a:r>
            <a:r>
              <a:rPr lang="en-US" sz="1400" dirty="0" err="1">
                <a:latin typeface="Courier New"/>
                <a:cs typeface="Courier New"/>
              </a:rPr>
              <a:t>frac</a:t>
            </a:r>
            <a:r>
              <a:rPr lang="en-US" sz="1400" dirty="0">
                <a:latin typeface="Courier New"/>
                <a:cs typeface="Courier New"/>
              </a:rPr>
              <a:t>{-b\pm\</a:t>
            </a:r>
            <a:r>
              <a:rPr lang="en-US" sz="1400" dirty="0" err="1">
                <a:latin typeface="Courier New"/>
                <a:cs typeface="Courier New"/>
              </a:rPr>
              <a:t>sqrt</a:t>
            </a:r>
            <a:r>
              <a:rPr lang="en-US" sz="1400" dirty="0">
                <a:latin typeface="Courier New"/>
                <a:cs typeface="Courier New"/>
              </a:rPr>
              <a:t>{b^2-4ac}}{2a}</a:t>
            </a: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\</a:t>
            </a:r>
            <a:r>
              <a:rPr lang="en-US" sz="1400" dirty="0">
                <a:latin typeface="Courier New"/>
                <a:cs typeface="Courier New"/>
              </a:rPr>
              <a:t>hat a  \bar b  \</a:t>
            </a:r>
            <a:r>
              <a:rPr lang="en-US" sz="1400" dirty="0" err="1">
                <a:latin typeface="Courier New"/>
                <a:cs typeface="Courier New"/>
              </a:rPr>
              <a:t>vec</a:t>
            </a:r>
            <a:r>
              <a:rPr lang="en-US" sz="1400" dirty="0">
                <a:latin typeface="Courier New"/>
                <a:cs typeface="Courier New"/>
              </a:rPr>
              <a:t> c  x'  \dot{x}  \</a:t>
            </a:r>
            <a:r>
              <a:rPr lang="en-US" sz="1400" dirty="0" err="1">
                <a:latin typeface="Courier New"/>
                <a:cs typeface="Courier New"/>
              </a:rPr>
              <a:t>ddot</a:t>
            </a:r>
            <a:r>
              <a:rPr lang="en-US" sz="1400" dirty="0">
                <a:latin typeface="Courier New"/>
                <a:cs typeface="Courier New"/>
              </a:rPr>
              <a:t>{x</a:t>
            </a:r>
            <a:r>
              <a:rPr lang="en-US" sz="1400" dirty="0" smtClean="0">
                <a:latin typeface="Courier New"/>
                <a:cs typeface="Courier New"/>
              </a:rPr>
              <a:t>}</a:t>
            </a:r>
            <a:endParaRPr lang="en-US" sz="1400" dirty="0">
              <a:latin typeface="Courier New"/>
              <a:cs typeface="Courier New"/>
            </a:endParaRPr>
          </a:p>
        </p:txBody>
      </p:sp>
      <p:pic>
        <p:nvPicPr>
          <p:cNvPr id="5" name="Picture 4" descr="Math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29" y="2608924"/>
            <a:ext cx="8463642" cy="10629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77857" y="3826971"/>
            <a:ext cx="27577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Ferramentas livre/gratuitas:</a:t>
            </a:r>
          </a:p>
          <a:p>
            <a:pPr marL="285750" indent="-285750">
              <a:buFont typeface="Arial"/>
              <a:buChar char="•"/>
            </a:pPr>
            <a:r>
              <a:rPr lang="pt-BR" dirty="0" smtClean="0">
                <a:hlinkClick r:id="rId3"/>
              </a:rPr>
              <a:t>LyX</a:t>
            </a:r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 smtClean="0">
                <a:hlinkClick r:id="rId4"/>
              </a:rPr>
              <a:t>CodeCogs</a:t>
            </a:r>
            <a:endParaRPr lang="pt-BR" dirty="0" smtClean="0"/>
          </a:p>
          <a:p>
            <a:pPr marL="285750" indent="-285750">
              <a:buFont typeface="Arial"/>
              <a:buChar char="•"/>
            </a:pPr>
            <a:r>
              <a:rPr lang="pt-BR" dirty="0">
                <a:hlinkClick r:id="rId5"/>
              </a:rPr>
              <a:t>Interactive </a:t>
            </a:r>
            <a:r>
              <a:rPr lang="pt-BR" dirty="0" err="1">
                <a:hlinkClick r:id="rId5"/>
              </a:rPr>
              <a:t>LaTeX</a:t>
            </a:r>
            <a:r>
              <a:rPr lang="pt-BR" dirty="0">
                <a:hlinkClick r:id="rId5"/>
              </a:rPr>
              <a:t> Editor</a:t>
            </a:r>
            <a:endParaRPr lang="pt-BR" dirty="0" smtClean="0"/>
          </a:p>
          <a:p>
            <a:pPr marL="285750" indent="-285750">
              <a:buFont typeface="Arial"/>
              <a:buChar char="•"/>
            </a:pP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610133" y="6253451"/>
            <a:ext cx="837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Coleção: </a:t>
            </a:r>
            <a:r>
              <a:rPr lang="pt-BR" dirty="0">
                <a:hlinkClick r:id="rId6"/>
              </a:rPr>
              <a:t>https://code.google.com/p/abntex2/wiki/</a:t>
            </a:r>
            <a:r>
              <a:rPr lang="pt-BR" dirty="0" smtClean="0">
                <a:hlinkClick r:id="rId6"/>
              </a:rPr>
              <a:t>Ferramentas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89451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pf9I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86" y="-196272"/>
            <a:ext cx="5089103" cy="71928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48287" y="6254814"/>
            <a:ext cx="19007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dirty="0" smtClean="0"/>
              <a:t>Alguns exemplos seguintes são obtidos de </a:t>
            </a:r>
            <a:r>
              <a:rPr lang="pt-BR" sz="700" dirty="0" smtClean="0">
                <a:hlinkClick r:id="rId3"/>
              </a:rPr>
              <a:t>página no StackExchange </a:t>
            </a:r>
            <a:endParaRPr lang="pt-BR" sz="700" dirty="0" smtClean="0"/>
          </a:p>
          <a:p>
            <a:endParaRPr lang="pt-BR" sz="700" dirty="0"/>
          </a:p>
        </p:txBody>
      </p:sp>
      <p:sp>
        <p:nvSpPr>
          <p:cNvPr id="8" name="TextBox 7"/>
          <p:cNvSpPr txBox="1"/>
          <p:nvPr/>
        </p:nvSpPr>
        <p:spPr>
          <a:xfrm>
            <a:off x="5865789" y="4082010"/>
            <a:ext cx="28915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/>
                </a:solidFill>
              </a:rPr>
              <a:t>Bíblia francesa</a:t>
            </a:r>
            <a:br>
              <a:rPr lang="pt-BR" dirty="0" smtClean="0">
                <a:solidFill>
                  <a:schemeClr val="accent1"/>
                </a:solidFill>
              </a:rPr>
            </a:br>
            <a:r>
              <a:rPr lang="pt-BR" dirty="0" smtClean="0">
                <a:solidFill>
                  <a:schemeClr val="accent1"/>
                </a:solidFill>
              </a:rPr>
              <a:t>do </a:t>
            </a:r>
            <a:r>
              <a:rPr lang="pt-BR" dirty="0">
                <a:solidFill>
                  <a:schemeClr val="accent1"/>
                </a:solidFill>
              </a:rPr>
              <a:t>Século XVI</a:t>
            </a:r>
            <a:br>
              <a:rPr lang="pt-BR" dirty="0">
                <a:solidFill>
                  <a:schemeClr val="accent1"/>
                </a:solidFill>
              </a:rPr>
            </a:br>
            <a:r>
              <a:rPr lang="pt-BR" dirty="0"/>
              <a:t/>
            </a:r>
            <a:br>
              <a:rPr lang="pt-BR" dirty="0"/>
            </a:br>
            <a:r>
              <a:rPr lang="pt-BR" sz="1050" dirty="0">
                <a:hlinkClick r:id="rId4"/>
              </a:rPr>
              <a:t>https://github.com/raphink/</a:t>
            </a:r>
            <a:r>
              <a:rPr lang="pt-BR" sz="1050" dirty="0" smtClean="0">
                <a:hlinkClick r:id="rId4"/>
              </a:rPr>
              <a:t>geneve_1564</a:t>
            </a:r>
            <a:endParaRPr lang="pt-BR" sz="1050" dirty="0" smtClean="0"/>
          </a:p>
          <a:p>
            <a:endParaRPr lang="pt-BR" sz="1050" dirty="0"/>
          </a:p>
          <a:p>
            <a:endParaRPr lang="pt-BR" sz="1050" dirty="0" smtClean="0"/>
          </a:p>
          <a:p>
            <a:r>
              <a:rPr lang="pt-BR" sz="1050" dirty="0" smtClean="0"/>
              <a:t>Fonte: EB </a:t>
            </a:r>
            <a:r>
              <a:rPr lang="pt-BR" sz="1050" dirty="0" err="1" smtClean="0"/>
              <a:t>Garamond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1778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 descr="BKKz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635"/>
            <a:ext cx="9040091" cy="82525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2684" y="212521"/>
            <a:ext cx="4982892" cy="369332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/>
                </a:solidFill>
              </a:rPr>
              <a:t>“Dados semânticos”: glossários inteligentes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002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 descr="Glossario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3" y="163286"/>
            <a:ext cx="8621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20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7527" y="544892"/>
            <a:ext cx="8696073" cy="6124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Courier"/>
                <a:cs typeface="Courier"/>
              </a:rPr>
              <a:t>\</a:t>
            </a:r>
            <a:r>
              <a:rPr lang="pt-BR" sz="1400" b="1" dirty="0" err="1">
                <a:latin typeface="Courier"/>
                <a:cs typeface="Courier"/>
              </a:rPr>
              <a:t>newglossaryentry</a:t>
            </a:r>
            <a:r>
              <a:rPr lang="pt-BR" sz="1400" dirty="0">
                <a:latin typeface="Courier"/>
                <a:cs typeface="Courier"/>
              </a:rPr>
              <a:t>{</a:t>
            </a:r>
            <a:r>
              <a:rPr lang="pt-BR" sz="1400" dirty="0" err="1">
                <a:latin typeface="Courier"/>
                <a:cs typeface="Courier"/>
              </a:rPr>
              <a:t>antiRigid</a:t>
            </a:r>
            <a:r>
              <a:rPr lang="pt-BR" sz="1400" dirty="0">
                <a:latin typeface="Courier"/>
                <a:cs typeface="Courier"/>
              </a:rPr>
              <a:t>}{</a:t>
            </a:r>
          </a:p>
          <a:p>
            <a:r>
              <a:rPr lang="pt-BR" sz="1400" dirty="0">
                <a:latin typeface="Courier"/>
                <a:cs typeface="Courier"/>
              </a:rPr>
              <a:t>  </a:t>
            </a:r>
            <a:r>
              <a:rPr lang="pt-BR" sz="1400" b="1" dirty="0" err="1">
                <a:latin typeface="Courier"/>
                <a:cs typeface="Courier"/>
              </a:rPr>
              <a:t>name</a:t>
            </a:r>
            <a:r>
              <a:rPr lang="pt-BR" sz="1400" dirty="0">
                <a:latin typeface="Courier"/>
                <a:cs typeface="Courier"/>
              </a:rPr>
              <a:t>={</a:t>
            </a:r>
            <a:r>
              <a:rPr lang="pt-BR" sz="1400" dirty="0" err="1">
                <a:latin typeface="Courier"/>
                <a:cs typeface="Courier"/>
              </a:rPr>
              <a:t>Anti</a:t>
            </a:r>
            <a:r>
              <a:rPr lang="pt-BR" sz="1400" dirty="0">
                <a:latin typeface="Courier"/>
                <a:cs typeface="Courier"/>
              </a:rPr>
              <a:t> </a:t>
            </a:r>
            <a:r>
              <a:rPr lang="pt-BR" sz="1400" dirty="0" err="1">
                <a:latin typeface="Courier"/>
                <a:cs typeface="Courier"/>
              </a:rPr>
              <a:t>Rigid</a:t>
            </a:r>
            <a:r>
              <a:rPr lang="pt-BR" sz="1400" dirty="0">
                <a:latin typeface="Courier"/>
                <a:cs typeface="Courier"/>
              </a:rPr>
              <a:t>},</a:t>
            </a:r>
          </a:p>
          <a:p>
            <a:r>
              <a:rPr lang="pt-BR" sz="1400" dirty="0">
                <a:latin typeface="Courier"/>
                <a:cs typeface="Courier"/>
              </a:rPr>
              <a:t>  </a:t>
            </a:r>
            <a:r>
              <a:rPr lang="pt-BR" sz="1400" b="1" dirty="0">
                <a:latin typeface="Courier"/>
                <a:cs typeface="Courier"/>
              </a:rPr>
              <a:t>plural</a:t>
            </a:r>
            <a:r>
              <a:rPr lang="pt-BR" sz="1400" dirty="0">
                <a:latin typeface="Courier"/>
                <a:cs typeface="Courier"/>
              </a:rPr>
              <a:t>={</a:t>
            </a:r>
            <a:r>
              <a:rPr lang="pt-BR" sz="1400" dirty="0" err="1">
                <a:latin typeface="Courier"/>
                <a:cs typeface="Courier"/>
              </a:rPr>
              <a:t>Anti</a:t>
            </a:r>
            <a:r>
              <a:rPr lang="pt-BR" sz="1400" dirty="0">
                <a:latin typeface="Courier"/>
                <a:cs typeface="Courier"/>
              </a:rPr>
              <a:t> </a:t>
            </a:r>
            <a:r>
              <a:rPr lang="pt-BR" sz="1400" dirty="0" err="1">
                <a:latin typeface="Courier"/>
                <a:cs typeface="Courier"/>
              </a:rPr>
              <a:t>Rigid</a:t>
            </a:r>
            <a:r>
              <a:rPr lang="pt-BR" sz="1400" dirty="0">
                <a:latin typeface="Courier"/>
                <a:cs typeface="Courier"/>
              </a:rPr>
              <a:t>},</a:t>
            </a:r>
          </a:p>
          <a:p>
            <a:r>
              <a:rPr lang="pt-BR" sz="1400" dirty="0">
                <a:latin typeface="Courier"/>
                <a:cs typeface="Courier"/>
              </a:rPr>
              <a:t>  </a:t>
            </a:r>
            <a:r>
              <a:rPr lang="pt-BR" sz="1400" b="1" dirty="0" err="1">
                <a:latin typeface="Courier"/>
                <a:cs typeface="Courier"/>
              </a:rPr>
              <a:t>ptname</a:t>
            </a:r>
            <a:r>
              <a:rPr lang="pt-BR" sz="1400" dirty="0">
                <a:latin typeface="Courier"/>
                <a:cs typeface="Courier"/>
              </a:rPr>
              <a:t>={</a:t>
            </a:r>
            <a:r>
              <a:rPr lang="pt-BR" sz="1400" dirty="0" err="1">
                <a:latin typeface="Courier"/>
                <a:cs typeface="Courier"/>
              </a:rPr>
              <a:t>Anti</a:t>
            </a:r>
            <a:r>
              <a:rPr lang="pt-BR" sz="1400" dirty="0">
                <a:latin typeface="Courier"/>
                <a:cs typeface="Courier"/>
              </a:rPr>
              <a:t>-rígido},</a:t>
            </a:r>
          </a:p>
          <a:p>
            <a:r>
              <a:rPr lang="pt-BR" sz="1400" dirty="0">
                <a:latin typeface="Courier"/>
                <a:cs typeface="Courier"/>
              </a:rPr>
              <a:t>  </a:t>
            </a:r>
            <a:r>
              <a:rPr lang="pt-BR" sz="1400" b="1" dirty="0" err="1">
                <a:latin typeface="Courier"/>
                <a:cs typeface="Courier"/>
              </a:rPr>
              <a:t>ptplural</a:t>
            </a:r>
            <a:r>
              <a:rPr lang="pt-BR" sz="1400" dirty="0">
                <a:latin typeface="Courier"/>
                <a:cs typeface="Courier"/>
              </a:rPr>
              <a:t>={</a:t>
            </a:r>
            <a:r>
              <a:rPr lang="pt-BR" sz="1400" dirty="0" err="1">
                <a:latin typeface="Courier"/>
                <a:cs typeface="Courier"/>
              </a:rPr>
              <a:t>Anti</a:t>
            </a:r>
            <a:r>
              <a:rPr lang="pt-BR" sz="1400" dirty="0">
                <a:latin typeface="Courier"/>
                <a:cs typeface="Courier"/>
              </a:rPr>
              <a:t>-rígidos},</a:t>
            </a:r>
          </a:p>
          <a:p>
            <a:r>
              <a:rPr lang="pt-BR" sz="1400" dirty="0">
                <a:latin typeface="Courier"/>
                <a:cs typeface="Courier"/>
              </a:rPr>
              <a:t>  </a:t>
            </a:r>
            <a:r>
              <a:rPr lang="pt-BR" sz="1400" b="1" dirty="0">
                <a:latin typeface="Courier"/>
                <a:cs typeface="Courier"/>
              </a:rPr>
              <a:t>goto</a:t>
            </a:r>
            <a:r>
              <a:rPr lang="pt-BR" sz="1400" dirty="0">
                <a:latin typeface="Courier"/>
                <a:cs typeface="Courier"/>
              </a:rPr>
              <a:t>={</a:t>
            </a:r>
            <a:r>
              <a:rPr lang="pt-BR" sz="1400" dirty="0" err="1">
                <a:latin typeface="Courier"/>
                <a:cs typeface="Courier"/>
              </a:rPr>
              <a:t>antiRigidity</a:t>
            </a:r>
            <a:r>
              <a:rPr lang="pt-BR" sz="1400" dirty="0">
                <a:latin typeface="Courier"/>
                <a:cs typeface="Courier"/>
              </a:rPr>
              <a:t>},</a:t>
            </a:r>
          </a:p>
          <a:p>
            <a:r>
              <a:rPr lang="pt-BR" sz="1400" dirty="0">
                <a:latin typeface="Courier"/>
                <a:cs typeface="Courier"/>
              </a:rPr>
              <a:t>  </a:t>
            </a:r>
            <a:r>
              <a:rPr lang="pt-BR" sz="1400" b="1" dirty="0" err="1">
                <a:latin typeface="Courier"/>
                <a:cs typeface="Courier"/>
              </a:rPr>
              <a:t>description</a:t>
            </a:r>
            <a:r>
              <a:rPr lang="pt-BR" sz="1400" dirty="0">
                <a:latin typeface="Courier"/>
                <a:cs typeface="Courier"/>
              </a:rPr>
              <a:t>={}}</a:t>
            </a:r>
          </a:p>
          <a:p>
            <a:r>
              <a:rPr lang="pt-BR" sz="1400" dirty="0">
                <a:latin typeface="Courier"/>
                <a:cs typeface="Courier"/>
              </a:rPr>
              <a:t>  </a:t>
            </a:r>
          </a:p>
          <a:p>
            <a:r>
              <a:rPr lang="pt-BR" sz="1400" dirty="0">
                <a:latin typeface="Courier"/>
                <a:cs typeface="Courier"/>
              </a:rPr>
              <a:t>\</a:t>
            </a:r>
            <a:r>
              <a:rPr lang="pt-BR" sz="1400" b="1" dirty="0" err="1">
                <a:latin typeface="Courier"/>
                <a:cs typeface="Courier"/>
              </a:rPr>
              <a:t>newglossaryentry</a:t>
            </a:r>
            <a:r>
              <a:rPr lang="pt-BR" sz="1400" dirty="0">
                <a:latin typeface="Courier"/>
                <a:cs typeface="Courier"/>
              </a:rPr>
              <a:t>{</a:t>
            </a:r>
            <a:r>
              <a:rPr lang="pt-BR" sz="1400" dirty="0" err="1">
                <a:latin typeface="Courier"/>
                <a:cs typeface="Courier"/>
              </a:rPr>
              <a:t>antiRigidMixin</a:t>
            </a:r>
            <a:r>
              <a:rPr lang="pt-BR" sz="1400" dirty="0">
                <a:latin typeface="Courier"/>
                <a:cs typeface="Courier"/>
              </a:rPr>
              <a:t>}{</a:t>
            </a:r>
          </a:p>
          <a:p>
            <a:r>
              <a:rPr lang="pt-BR" sz="1400" dirty="0">
                <a:latin typeface="Courier"/>
                <a:cs typeface="Courier"/>
              </a:rPr>
              <a:t>  </a:t>
            </a:r>
            <a:r>
              <a:rPr lang="pt-BR" sz="1400" b="1" dirty="0" err="1">
                <a:latin typeface="Courier"/>
                <a:cs typeface="Courier"/>
              </a:rPr>
              <a:t>name</a:t>
            </a:r>
            <a:r>
              <a:rPr lang="pt-BR" sz="1400" dirty="0">
                <a:latin typeface="Courier"/>
                <a:cs typeface="Courier"/>
              </a:rPr>
              <a:t>={</a:t>
            </a:r>
            <a:r>
              <a:rPr lang="pt-BR" sz="1400" dirty="0" err="1">
                <a:latin typeface="Courier"/>
                <a:cs typeface="Courier"/>
              </a:rPr>
              <a:t>Anti</a:t>
            </a:r>
            <a:r>
              <a:rPr lang="pt-BR" sz="1400" dirty="0">
                <a:latin typeface="Courier"/>
                <a:cs typeface="Courier"/>
              </a:rPr>
              <a:t> </a:t>
            </a:r>
            <a:r>
              <a:rPr lang="pt-BR" sz="1400" dirty="0" err="1">
                <a:latin typeface="Courier"/>
                <a:cs typeface="Courier"/>
              </a:rPr>
              <a:t>Rigid</a:t>
            </a:r>
            <a:r>
              <a:rPr lang="pt-BR" sz="1400" dirty="0">
                <a:latin typeface="Courier"/>
                <a:cs typeface="Courier"/>
              </a:rPr>
              <a:t> </a:t>
            </a:r>
            <a:r>
              <a:rPr lang="pt-BR" sz="1400" dirty="0" err="1">
                <a:latin typeface="Courier"/>
                <a:cs typeface="Courier"/>
              </a:rPr>
              <a:t>Mixin</a:t>
            </a:r>
            <a:r>
              <a:rPr lang="pt-BR" sz="1400" dirty="0">
                <a:latin typeface="Courier"/>
                <a:cs typeface="Courier"/>
              </a:rPr>
              <a:t>},</a:t>
            </a:r>
          </a:p>
          <a:p>
            <a:r>
              <a:rPr lang="pt-BR" sz="1400" dirty="0">
                <a:latin typeface="Courier"/>
                <a:cs typeface="Courier"/>
              </a:rPr>
              <a:t>  </a:t>
            </a:r>
            <a:r>
              <a:rPr lang="pt-BR" sz="1400" b="1" dirty="0">
                <a:latin typeface="Courier"/>
                <a:cs typeface="Courier"/>
              </a:rPr>
              <a:t>plural</a:t>
            </a:r>
            <a:r>
              <a:rPr lang="pt-BR" sz="1400" dirty="0">
                <a:latin typeface="Courier"/>
                <a:cs typeface="Courier"/>
              </a:rPr>
              <a:t>={</a:t>
            </a:r>
            <a:r>
              <a:rPr lang="pt-BR" sz="1400" dirty="0" err="1">
                <a:latin typeface="Courier"/>
                <a:cs typeface="Courier"/>
              </a:rPr>
              <a:t>Anti</a:t>
            </a:r>
            <a:r>
              <a:rPr lang="pt-BR" sz="1400" dirty="0">
                <a:latin typeface="Courier"/>
                <a:cs typeface="Courier"/>
              </a:rPr>
              <a:t> </a:t>
            </a:r>
            <a:r>
              <a:rPr lang="pt-BR" sz="1400" dirty="0" err="1">
                <a:latin typeface="Courier"/>
                <a:cs typeface="Courier"/>
              </a:rPr>
              <a:t>Rigid</a:t>
            </a:r>
            <a:r>
              <a:rPr lang="pt-BR" sz="1400" dirty="0">
                <a:latin typeface="Courier"/>
                <a:cs typeface="Courier"/>
              </a:rPr>
              <a:t> </a:t>
            </a:r>
            <a:r>
              <a:rPr lang="pt-BR" sz="1400" dirty="0" err="1">
                <a:latin typeface="Courier"/>
                <a:cs typeface="Courier"/>
              </a:rPr>
              <a:t>Mixins</a:t>
            </a:r>
            <a:r>
              <a:rPr lang="pt-BR" sz="1400" dirty="0">
                <a:latin typeface="Courier"/>
                <a:cs typeface="Courier"/>
              </a:rPr>
              <a:t>},</a:t>
            </a:r>
          </a:p>
          <a:p>
            <a:r>
              <a:rPr lang="pt-BR" sz="1400" dirty="0">
                <a:latin typeface="Courier"/>
                <a:cs typeface="Courier"/>
              </a:rPr>
              <a:t>  </a:t>
            </a:r>
            <a:r>
              <a:rPr lang="pt-BR" sz="1400" b="1" dirty="0" err="1">
                <a:latin typeface="Courier"/>
                <a:cs typeface="Courier"/>
              </a:rPr>
              <a:t>ptname</a:t>
            </a:r>
            <a:r>
              <a:rPr lang="pt-BR" sz="1400" dirty="0">
                <a:latin typeface="Courier"/>
                <a:cs typeface="Courier"/>
              </a:rPr>
              <a:t>={\</a:t>
            </a:r>
            <a:r>
              <a:rPr lang="pt-BR" sz="1400" dirty="0" err="1">
                <a:latin typeface="Courier"/>
                <a:cs typeface="Courier"/>
              </a:rPr>
              <a:t>emph</a:t>
            </a:r>
            <a:r>
              <a:rPr lang="pt-BR" sz="1400" dirty="0">
                <a:latin typeface="Courier"/>
                <a:cs typeface="Courier"/>
              </a:rPr>
              <a:t>{</a:t>
            </a:r>
            <a:r>
              <a:rPr lang="pt-BR" sz="1400" dirty="0" err="1">
                <a:latin typeface="Courier"/>
                <a:cs typeface="Courier"/>
              </a:rPr>
              <a:t>Mixin</a:t>
            </a:r>
            <a:r>
              <a:rPr lang="pt-BR" sz="1400" dirty="0">
                <a:latin typeface="Courier"/>
                <a:cs typeface="Courier"/>
              </a:rPr>
              <a:t>} </a:t>
            </a:r>
            <a:r>
              <a:rPr lang="pt-BR" sz="1400" dirty="0" err="1">
                <a:latin typeface="Courier"/>
                <a:cs typeface="Courier"/>
              </a:rPr>
              <a:t>anti</a:t>
            </a:r>
            <a:r>
              <a:rPr lang="pt-BR" sz="1400" dirty="0">
                <a:latin typeface="Courier"/>
                <a:cs typeface="Courier"/>
              </a:rPr>
              <a:t>-rígido},</a:t>
            </a:r>
          </a:p>
          <a:p>
            <a:r>
              <a:rPr lang="pt-BR" sz="1400" dirty="0">
                <a:latin typeface="Courier"/>
                <a:cs typeface="Courier"/>
              </a:rPr>
              <a:t>  </a:t>
            </a:r>
            <a:r>
              <a:rPr lang="pt-BR" sz="1400" b="1" dirty="0" err="1">
                <a:latin typeface="Courier"/>
                <a:cs typeface="Courier"/>
              </a:rPr>
              <a:t>ptplural</a:t>
            </a:r>
            <a:r>
              <a:rPr lang="pt-BR" sz="1400" dirty="0">
                <a:latin typeface="Courier"/>
                <a:cs typeface="Courier"/>
              </a:rPr>
              <a:t>={\</a:t>
            </a:r>
            <a:r>
              <a:rPr lang="pt-BR" sz="1400" dirty="0" err="1">
                <a:latin typeface="Courier"/>
                <a:cs typeface="Courier"/>
              </a:rPr>
              <a:t>emph</a:t>
            </a:r>
            <a:r>
              <a:rPr lang="pt-BR" sz="1400" dirty="0">
                <a:latin typeface="Courier"/>
                <a:cs typeface="Courier"/>
              </a:rPr>
              <a:t>{</a:t>
            </a:r>
            <a:r>
              <a:rPr lang="pt-BR" sz="1400" dirty="0" err="1">
                <a:latin typeface="Courier"/>
                <a:cs typeface="Courier"/>
              </a:rPr>
              <a:t>Mixins</a:t>
            </a:r>
            <a:r>
              <a:rPr lang="pt-BR" sz="1400" dirty="0">
                <a:latin typeface="Courier"/>
                <a:cs typeface="Courier"/>
              </a:rPr>
              <a:t>} </a:t>
            </a:r>
            <a:r>
              <a:rPr lang="pt-BR" sz="1400" dirty="0" err="1">
                <a:latin typeface="Courier"/>
                <a:cs typeface="Courier"/>
              </a:rPr>
              <a:t>anti</a:t>
            </a:r>
            <a:r>
              <a:rPr lang="pt-BR" sz="1400" dirty="0">
                <a:latin typeface="Courier"/>
                <a:cs typeface="Courier"/>
              </a:rPr>
              <a:t>-rígidos},</a:t>
            </a:r>
          </a:p>
          <a:p>
            <a:r>
              <a:rPr lang="pt-BR" sz="1400" dirty="0">
                <a:latin typeface="Courier"/>
                <a:cs typeface="Courier"/>
              </a:rPr>
              <a:t>  </a:t>
            </a:r>
            <a:r>
              <a:rPr lang="pt-BR" sz="1400" b="1" dirty="0" err="1">
                <a:latin typeface="Courier"/>
                <a:cs typeface="Courier"/>
              </a:rPr>
              <a:t>description</a:t>
            </a:r>
            <a:r>
              <a:rPr lang="pt-BR" sz="1400" dirty="0">
                <a:latin typeface="Courier"/>
                <a:cs typeface="Courier"/>
              </a:rPr>
              <a:t>={\</a:t>
            </a:r>
            <a:r>
              <a:rPr lang="pt-BR" sz="1400" dirty="0" err="1">
                <a:latin typeface="Courier"/>
                <a:cs typeface="Courier"/>
              </a:rPr>
              <a:t>english</a:t>
            </a:r>
            <a:r>
              <a:rPr lang="pt-BR" sz="1400" dirty="0">
                <a:latin typeface="Courier"/>
                <a:cs typeface="Courier"/>
              </a:rPr>
              <a:t>{</a:t>
            </a:r>
            <a:r>
              <a:rPr lang="pt-BR" sz="1400" dirty="0" err="1">
                <a:latin typeface="Courier"/>
                <a:cs typeface="Courier"/>
              </a:rPr>
              <a:t>Anti</a:t>
            </a:r>
            <a:r>
              <a:rPr lang="pt-BR" sz="1400" dirty="0">
                <a:latin typeface="Courier"/>
                <a:cs typeface="Courier"/>
              </a:rPr>
              <a:t> </a:t>
            </a:r>
            <a:r>
              <a:rPr lang="pt-BR" sz="1400" dirty="0" err="1">
                <a:latin typeface="Courier"/>
                <a:cs typeface="Courier"/>
              </a:rPr>
              <a:t>Rigid</a:t>
            </a:r>
            <a:r>
              <a:rPr lang="pt-BR" sz="1400" dirty="0">
                <a:latin typeface="Courier"/>
                <a:cs typeface="Courier"/>
              </a:rPr>
              <a:t> </a:t>
            </a:r>
            <a:r>
              <a:rPr lang="pt-BR" sz="1400" dirty="0" err="1">
                <a:latin typeface="Courier"/>
                <a:cs typeface="Courier"/>
              </a:rPr>
              <a:t>Mixins</a:t>
            </a:r>
            <a:r>
              <a:rPr lang="pt-BR" sz="1400" dirty="0">
                <a:latin typeface="Courier"/>
                <a:cs typeface="Courier"/>
              </a:rPr>
              <a:t>} representam abstrações de</a:t>
            </a:r>
          </a:p>
          <a:p>
            <a:r>
              <a:rPr lang="pt-BR" sz="1400" dirty="0">
                <a:latin typeface="Courier"/>
                <a:cs typeface="Courier"/>
              </a:rPr>
              <a:t>  propriedades comuns de dois ou mais \</a:t>
            </a:r>
            <a:r>
              <a:rPr lang="pt-BR" sz="1400" dirty="0" err="1">
                <a:latin typeface="Courier"/>
                <a:cs typeface="Courier"/>
              </a:rPr>
              <a:t>glspl</a:t>
            </a:r>
            <a:r>
              <a:rPr lang="pt-BR" sz="1400" dirty="0">
                <a:latin typeface="Courier"/>
                <a:cs typeface="Courier"/>
              </a:rPr>
              <a:t>{</a:t>
            </a:r>
            <a:r>
              <a:rPr lang="pt-BR" sz="1400" dirty="0" err="1">
                <a:latin typeface="Courier"/>
                <a:cs typeface="Courier"/>
              </a:rPr>
              <a:t>antiRigidSortal</a:t>
            </a:r>
            <a:r>
              <a:rPr lang="pt-BR" sz="1400" dirty="0">
                <a:latin typeface="Courier"/>
                <a:cs typeface="Courier"/>
              </a:rPr>
              <a:t>}</a:t>
            </a:r>
          </a:p>
          <a:p>
            <a:r>
              <a:rPr lang="pt-BR" sz="1400" dirty="0">
                <a:latin typeface="Courier"/>
                <a:cs typeface="Courier"/>
              </a:rPr>
              <a:t>  que especializam \</a:t>
            </a:r>
            <a:r>
              <a:rPr lang="pt-BR" sz="1400" dirty="0" err="1">
                <a:latin typeface="Courier"/>
                <a:cs typeface="Courier"/>
              </a:rPr>
              <a:t>glspl</a:t>
            </a:r>
            <a:r>
              <a:rPr lang="pt-BR" sz="1400" dirty="0">
                <a:latin typeface="Courier"/>
                <a:cs typeface="Courier"/>
              </a:rPr>
              <a:t>{</a:t>
            </a:r>
            <a:r>
              <a:rPr lang="pt-BR" sz="1400" dirty="0" err="1">
                <a:latin typeface="Courier"/>
                <a:cs typeface="Courier"/>
              </a:rPr>
              <a:t>kind</a:t>
            </a:r>
            <a:r>
              <a:rPr lang="pt-BR" sz="1400" dirty="0">
                <a:latin typeface="Courier"/>
                <a:cs typeface="Courier"/>
              </a:rPr>
              <a:t>} distintos. Por definição, ao</a:t>
            </a:r>
          </a:p>
          <a:p>
            <a:r>
              <a:rPr lang="pt-BR" sz="1400" dirty="0">
                <a:latin typeface="Courier"/>
                <a:cs typeface="Courier"/>
              </a:rPr>
              <a:t>  \</a:t>
            </a:r>
            <a:r>
              <a:rPr lang="pt-BR" sz="1400" dirty="0" err="1">
                <a:latin typeface="Courier"/>
                <a:cs typeface="Courier"/>
              </a:rPr>
              <a:t>glspl</a:t>
            </a:r>
            <a:r>
              <a:rPr lang="pt-BR" sz="1400" dirty="0">
                <a:latin typeface="Courier"/>
                <a:cs typeface="Courier"/>
              </a:rPr>
              <a:t>{</a:t>
            </a:r>
            <a:r>
              <a:rPr lang="pt-BR" sz="1400" dirty="0" err="1">
                <a:latin typeface="Courier"/>
                <a:cs typeface="Courier"/>
              </a:rPr>
              <a:t>dispersiveUniversal</a:t>
            </a:r>
            <a:r>
              <a:rPr lang="pt-BR" sz="1400" dirty="0">
                <a:latin typeface="Courier"/>
                <a:cs typeface="Courier"/>
              </a:rPr>
              <a:t>}. Conforme \</a:t>
            </a:r>
            <a:r>
              <a:rPr lang="pt-BR" sz="1400" dirty="0" err="1">
                <a:latin typeface="Courier"/>
                <a:cs typeface="Courier"/>
              </a:rPr>
              <a:t>citeonline</a:t>
            </a:r>
            <a:r>
              <a:rPr lang="pt-BR" sz="1400" dirty="0">
                <a:latin typeface="Courier"/>
                <a:cs typeface="Courier"/>
              </a:rPr>
              <a:t>[p.209]{almeida2007}, um</a:t>
            </a:r>
          </a:p>
          <a:p>
            <a:r>
              <a:rPr lang="pt-BR" sz="1400" dirty="0">
                <a:latin typeface="Courier"/>
                <a:cs typeface="Courier"/>
              </a:rPr>
              <a:t>  \</a:t>
            </a:r>
            <a:r>
              <a:rPr lang="pt-BR" sz="1400" dirty="0" err="1">
                <a:latin typeface="Courier"/>
                <a:cs typeface="Courier"/>
              </a:rPr>
              <a:t>english</a:t>
            </a:r>
            <a:r>
              <a:rPr lang="pt-BR" sz="1400" dirty="0">
                <a:latin typeface="Courier"/>
                <a:cs typeface="Courier"/>
              </a:rPr>
              <a:t>{</a:t>
            </a:r>
            <a:r>
              <a:rPr lang="pt-BR" sz="1400" dirty="0" err="1">
                <a:latin typeface="Courier"/>
                <a:cs typeface="Courier"/>
              </a:rPr>
              <a:t>anti</a:t>
            </a:r>
            <a:r>
              <a:rPr lang="pt-BR" sz="1400" dirty="0">
                <a:latin typeface="Courier"/>
                <a:cs typeface="Courier"/>
              </a:rPr>
              <a:t> </a:t>
            </a:r>
            <a:r>
              <a:rPr lang="pt-BR" sz="1400" dirty="0" err="1">
                <a:latin typeface="Courier"/>
                <a:cs typeface="Courier"/>
              </a:rPr>
              <a:t>rigid</a:t>
            </a:r>
            <a:r>
              <a:rPr lang="pt-BR" sz="1400" dirty="0">
                <a:latin typeface="Courier"/>
                <a:cs typeface="Courier"/>
              </a:rPr>
              <a:t> </a:t>
            </a:r>
            <a:r>
              <a:rPr lang="pt-BR" sz="1400" dirty="0" err="1">
                <a:latin typeface="Courier"/>
                <a:cs typeface="Courier"/>
              </a:rPr>
              <a:t>mixin</a:t>
            </a:r>
            <a:r>
              <a:rPr lang="pt-BR" sz="1400" dirty="0">
                <a:latin typeface="Courier"/>
                <a:cs typeface="Courier"/>
              </a:rPr>
              <a:t>}:</a:t>
            </a:r>
          </a:p>
          <a:p>
            <a:r>
              <a:rPr lang="pt-BR" sz="1400" dirty="0">
                <a:latin typeface="Courier"/>
                <a:cs typeface="Courier"/>
              </a:rPr>
              <a:t>  \</a:t>
            </a:r>
            <a:r>
              <a:rPr lang="pt-BR" sz="1400" dirty="0" err="1">
                <a:latin typeface="Courier"/>
                <a:cs typeface="Courier"/>
              </a:rPr>
              <a:t>begin</a:t>
            </a:r>
            <a:r>
              <a:rPr lang="pt-BR" sz="1400" dirty="0">
                <a:latin typeface="Courier"/>
                <a:cs typeface="Courier"/>
              </a:rPr>
              <a:t>{</a:t>
            </a:r>
            <a:r>
              <a:rPr lang="pt-BR" sz="1400" dirty="0" err="1">
                <a:latin typeface="Courier"/>
                <a:cs typeface="Courier"/>
              </a:rPr>
              <a:t>citacao</a:t>
            </a:r>
            <a:r>
              <a:rPr lang="pt-BR" sz="1400" dirty="0">
                <a:latin typeface="Courier"/>
                <a:cs typeface="Courier"/>
              </a:rPr>
              <a:t>}[</a:t>
            </a:r>
            <a:r>
              <a:rPr lang="pt-BR" sz="1400" dirty="0" err="1">
                <a:latin typeface="Courier"/>
                <a:cs typeface="Courier"/>
              </a:rPr>
              <a:t>english</a:t>
            </a:r>
            <a:r>
              <a:rPr lang="pt-BR" sz="1400" dirty="0">
                <a:latin typeface="Courier"/>
                <a:cs typeface="Courier"/>
              </a:rPr>
              <a:t>]</a:t>
            </a:r>
          </a:p>
          <a:p>
            <a:r>
              <a:rPr lang="pt-BR" sz="1400" dirty="0">
                <a:latin typeface="Courier"/>
                <a:cs typeface="Courier"/>
              </a:rPr>
              <a:t>   captures </a:t>
            </a:r>
            <a:r>
              <a:rPr lang="pt-BR" sz="1400" dirty="0" err="1">
                <a:latin typeface="Courier"/>
                <a:cs typeface="Courier"/>
              </a:rPr>
              <a:t>commonalities</a:t>
            </a:r>
            <a:r>
              <a:rPr lang="pt-BR" sz="1400" dirty="0">
                <a:latin typeface="Courier"/>
                <a:cs typeface="Courier"/>
              </a:rPr>
              <a:t> in </a:t>
            </a:r>
            <a:r>
              <a:rPr lang="pt-BR" sz="1400" dirty="0" err="1">
                <a:latin typeface="Courier"/>
                <a:cs typeface="Courier"/>
              </a:rPr>
              <a:t>various</a:t>
            </a:r>
            <a:r>
              <a:rPr lang="pt-BR" sz="1400" dirty="0">
                <a:latin typeface="Courier"/>
                <a:cs typeface="Courier"/>
              </a:rPr>
              <a:t> role </a:t>
            </a:r>
            <a:r>
              <a:rPr lang="pt-BR" sz="1400" dirty="0" err="1">
                <a:latin typeface="Courier"/>
                <a:cs typeface="Courier"/>
              </a:rPr>
              <a:t>universals</a:t>
            </a:r>
            <a:r>
              <a:rPr lang="pt-BR" sz="1400" dirty="0">
                <a:latin typeface="Courier"/>
                <a:cs typeface="Courier"/>
              </a:rPr>
              <a:t>. </a:t>
            </a:r>
            <a:r>
              <a:rPr lang="pt-BR" sz="1400" dirty="0" err="1">
                <a:latin typeface="Courier"/>
                <a:cs typeface="Courier"/>
              </a:rPr>
              <a:t>This</a:t>
            </a:r>
            <a:r>
              <a:rPr lang="pt-BR" sz="1400" dirty="0">
                <a:latin typeface="Courier"/>
                <a:cs typeface="Courier"/>
              </a:rPr>
              <a:t> universal </a:t>
            </a:r>
            <a:r>
              <a:rPr lang="pt-BR" sz="1400" dirty="0" err="1">
                <a:latin typeface="Courier"/>
                <a:cs typeface="Courier"/>
              </a:rPr>
              <a:t>is</a:t>
            </a:r>
            <a:r>
              <a:rPr lang="pt-BR" sz="1400" dirty="0">
                <a:latin typeface="Courier"/>
                <a:cs typeface="Courier"/>
              </a:rPr>
              <a:t> </a:t>
            </a:r>
            <a:r>
              <a:rPr lang="pt-BR" sz="1400" dirty="0" err="1">
                <a:latin typeface="Courier"/>
                <a:cs typeface="Courier"/>
              </a:rPr>
              <a:t>used</a:t>
            </a:r>
            <a:r>
              <a:rPr lang="pt-BR" sz="1400" dirty="0">
                <a:latin typeface="Courier"/>
                <a:cs typeface="Courier"/>
              </a:rPr>
              <a:t> in</a:t>
            </a:r>
          </a:p>
          <a:p>
            <a:r>
              <a:rPr lang="pt-BR" sz="1400" dirty="0">
                <a:latin typeface="Courier"/>
                <a:cs typeface="Courier"/>
              </a:rPr>
              <a:t>   a conceptual </a:t>
            </a:r>
            <a:r>
              <a:rPr lang="pt-BR" sz="1400" dirty="0" err="1">
                <a:latin typeface="Courier"/>
                <a:cs typeface="Courier"/>
              </a:rPr>
              <a:t>modelling</a:t>
            </a:r>
            <a:r>
              <a:rPr lang="pt-BR" sz="1400" dirty="0">
                <a:latin typeface="Courier"/>
                <a:cs typeface="Courier"/>
              </a:rPr>
              <a:t> design </a:t>
            </a:r>
            <a:r>
              <a:rPr lang="pt-BR" sz="1400" dirty="0" err="1">
                <a:latin typeface="Courier"/>
                <a:cs typeface="Courier"/>
              </a:rPr>
              <a:t>pattern</a:t>
            </a:r>
            <a:r>
              <a:rPr lang="pt-BR" sz="1400" dirty="0">
                <a:latin typeface="Courier"/>
                <a:cs typeface="Courier"/>
              </a:rPr>
              <a:t> for ``roles </a:t>
            </a:r>
            <a:r>
              <a:rPr lang="pt-BR" sz="1400" dirty="0" err="1">
                <a:latin typeface="Courier"/>
                <a:cs typeface="Courier"/>
              </a:rPr>
              <a:t>with</a:t>
            </a:r>
            <a:r>
              <a:rPr lang="pt-BR" sz="1400" dirty="0">
                <a:latin typeface="Courier"/>
                <a:cs typeface="Courier"/>
              </a:rPr>
              <a:t> </a:t>
            </a:r>
            <a:r>
              <a:rPr lang="pt-BR" sz="1400" dirty="0" err="1">
                <a:latin typeface="Courier"/>
                <a:cs typeface="Courier"/>
              </a:rPr>
              <a:t>multiple</a:t>
            </a:r>
            <a:r>
              <a:rPr lang="pt-BR" sz="1400" dirty="0">
                <a:latin typeface="Courier"/>
                <a:cs typeface="Courier"/>
              </a:rPr>
              <a:t> </a:t>
            </a:r>
            <a:r>
              <a:rPr lang="pt-BR" sz="1400" dirty="0" err="1">
                <a:latin typeface="Courier"/>
                <a:cs typeface="Courier"/>
              </a:rPr>
              <a:t>disjoint</a:t>
            </a:r>
            <a:endParaRPr lang="pt-BR" sz="1400" dirty="0">
              <a:latin typeface="Courier"/>
              <a:cs typeface="Courier"/>
            </a:endParaRPr>
          </a:p>
          <a:p>
            <a:r>
              <a:rPr lang="pt-BR" sz="1400" dirty="0">
                <a:latin typeface="Courier"/>
                <a:cs typeface="Courier"/>
              </a:rPr>
              <a:t>   </a:t>
            </a:r>
            <a:r>
              <a:rPr lang="pt-BR" sz="1400" dirty="0" err="1">
                <a:latin typeface="Courier"/>
                <a:cs typeface="Courier"/>
              </a:rPr>
              <a:t>allowed</a:t>
            </a:r>
            <a:r>
              <a:rPr lang="pt-BR" sz="1400" dirty="0">
                <a:latin typeface="Courier"/>
                <a:cs typeface="Courier"/>
              </a:rPr>
              <a:t> </a:t>
            </a:r>
            <a:r>
              <a:rPr lang="pt-BR" sz="1400" dirty="0" err="1">
                <a:latin typeface="Courier"/>
                <a:cs typeface="Courier"/>
              </a:rPr>
              <a:t>types</a:t>
            </a:r>
            <a:r>
              <a:rPr lang="pt-BR" sz="1400" dirty="0">
                <a:latin typeface="Courier"/>
                <a:cs typeface="Courier"/>
              </a:rPr>
              <a:t> [\</a:t>
            </a:r>
            <a:r>
              <a:rPr lang="pt-BR" sz="1400" dirty="0" err="1">
                <a:latin typeface="Courier"/>
                <a:cs typeface="Courier"/>
              </a:rPr>
              <a:t>ldots</a:t>
            </a:r>
            <a:r>
              <a:rPr lang="pt-BR" sz="1400" dirty="0">
                <a:latin typeface="Courier"/>
                <a:cs typeface="Courier"/>
              </a:rPr>
              <a:t>]. </a:t>
            </a:r>
            <a:r>
              <a:rPr lang="pt-BR" sz="1400" dirty="0" err="1">
                <a:latin typeface="Courier"/>
                <a:cs typeface="Courier"/>
              </a:rPr>
              <a:t>Intuitively</a:t>
            </a:r>
            <a:r>
              <a:rPr lang="pt-BR" sz="1400" dirty="0">
                <a:latin typeface="Courier"/>
                <a:cs typeface="Courier"/>
              </a:rPr>
              <a:t>, a role </a:t>
            </a:r>
            <a:r>
              <a:rPr lang="pt-BR" sz="1400" dirty="0" err="1">
                <a:latin typeface="Courier"/>
                <a:cs typeface="Courier"/>
              </a:rPr>
              <a:t>mixin</a:t>
            </a:r>
            <a:r>
              <a:rPr lang="pt-BR" sz="1400" dirty="0">
                <a:latin typeface="Courier"/>
                <a:cs typeface="Courier"/>
              </a:rPr>
              <a:t> universal </a:t>
            </a:r>
            <a:r>
              <a:rPr lang="pt-BR" sz="1400" dirty="0" err="1">
                <a:latin typeface="Courier"/>
                <a:cs typeface="Courier"/>
              </a:rPr>
              <a:t>allows</a:t>
            </a:r>
            <a:r>
              <a:rPr lang="pt-BR" sz="1400" dirty="0">
                <a:latin typeface="Courier"/>
                <a:cs typeface="Courier"/>
              </a:rPr>
              <a:t> </a:t>
            </a:r>
            <a:r>
              <a:rPr lang="pt-BR" sz="1400" dirty="0" err="1">
                <a:latin typeface="Courier"/>
                <a:cs typeface="Courier"/>
              </a:rPr>
              <a:t>us</a:t>
            </a:r>
            <a:r>
              <a:rPr lang="pt-BR" sz="1400" dirty="0">
                <a:latin typeface="Courier"/>
                <a:cs typeface="Courier"/>
              </a:rPr>
              <a:t> </a:t>
            </a:r>
            <a:r>
              <a:rPr lang="pt-BR" sz="1400" dirty="0" err="1">
                <a:latin typeface="Courier"/>
                <a:cs typeface="Courier"/>
              </a:rPr>
              <a:t>to</a:t>
            </a:r>
            <a:r>
              <a:rPr lang="pt-BR" sz="1400" dirty="0">
                <a:latin typeface="Courier"/>
                <a:cs typeface="Courier"/>
              </a:rPr>
              <a:t> </a:t>
            </a:r>
            <a:r>
              <a:rPr lang="pt-BR" sz="1400" dirty="0" err="1">
                <a:latin typeface="Courier"/>
                <a:cs typeface="Courier"/>
              </a:rPr>
              <a:t>add</a:t>
            </a:r>
            <a:endParaRPr lang="pt-BR" sz="1400" dirty="0">
              <a:latin typeface="Courier"/>
              <a:cs typeface="Courier"/>
            </a:endParaRPr>
          </a:p>
          <a:p>
            <a:r>
              <a:rPr lang="pt-BR" sz="1400" dirty="0">
                <a:latin typeface="Courier"/>
                <a:cs typeface="Courier"/>
              </a:rPr>
              <a:t>   </a:t>
            </a:r>
            <a:r>
              <a:rPr lang="pt-BR" sz="1400" dirty="0" err="1">
                <a:latin typeface="Courier"/>
                <a:cs typeface="Courier"/>
              </a:rPr>
              <a:t>flexibility</a:t>
            </a:r>
            <a:r>
              <a:rPr lang="pt-BR" sz="1400" dirty="0">
                <a:latin typeface="Courier"/>
                <a:cs typeface="Courier"/>
              </a:rPr>
              <a:t> </a:t>
            </a:r>
            <a:r>
              <a:rPr lang="pt-BR" sz="1400" dirty="0" err="1">
                <a:latin typeface="Courier"/>
                <a:cs typeface="Courier"/>
              </a:rPr>
              <a:t>to</a:t>
            </a:r>
            <a:r>
              <a:rPr lang="pt-BR" sz="1400" dirty="0">
                <a:latin typeface="Courier"/>
                <a:cs typeface="Courier"/>
              </a:rPr>
              <a:t> a role universal, </a:t>
            </a:r>
            <a:r>
              <a:rPr lang="pt-BR" sz="1400" dirty="0" err="1">
                <a:latin typeface="Courier"/>
                <a:cs typeface="Courier"/>
              </a:rPr>
              <a:t>without</a:t>
            </a:r>
            <a:r>
              <a:rPr lang="pt-BR" sz="1400" dirty="0">
                <a:latin typeface="Courier"/>
                <a:cs typeface="Courier"/>
              </a:rPr>
              <a:t> </a:t>
            </a:r>
            <a:r>
              <a:rPr lang="pt-BR" sz="1400" dirty="0" err="1">
                <a:latin typeface="Courier"/>
                <a:cs typeface="Courier"/>
              </a:rPr>
              <a:t>tying</a:t>
            </a:r>
            <a:r>
              <a:rPr lang="pt-BR" sz="1400" dirty="0">
                <a:latin typeface="Courier"/>
                <a:cs typeface="Courier"/>
              </a:rPr>
              <a:t> its </a:t>
            </a:r>
            <a:r>
              <a:rPr lang="pt-BR" sz="1400" dirty="0" err="1">
                <a:latin typeface="Courier"/>
                <a:cs typeface="Courier"/>
              </a:rPr>
              <a:t>definition</a:t>
            </a:r>
            <a:r>
              <a:rPr lang="pt-BR" sz="1400" dirty="0">
                <a:latin typeface="Courier"/>
                <a:cs typeface="Courier"/>
              </a:rPr>
              <a:t> </a:t>
            </a:r>
            <a:r>
              <a:rPr lang="pt-BR" sz="1400" dirty="0" err="1">
                <a:latin typeface="Courier"/>
                <a:cs typeface="Courier"/>
              </a:rPr>
              <a:t>to</a:t>
            </a:r>
            <a:r>
              <a:rPr lang="pt-BR" sz="1400" dirty="0">
                <a:latin typeface="Courier"/>
                <a:cs typeface="Courier"/>
              </a:rPr>
              <a:t> a </a:t>
            </a:r>
            <a:r>
              <a:rPr lang="pt-BR" sz="1400" dirty="0" err="1">
                <a:latin typeface="Courier"/>
                <a:cs typeface="Courier"/>
              </a:rPr>
              <a:t>specific</a:t>
            </a:r>
            <a:endParaRPr lang="pt-BR" sz="1400" dirty="0">
              <a:latin typeface="Courier"/>
              <a:cs typeface="Courier"/>
            </a:endParaRPr>
          </a:p>
          <a:p>
            <a:r>
              <a:rPr lang="pt-BR" sz="1400" dirty="0">
                <a:latin typeface="Courier"/>
                <a:cs typeface="Courier"/>
              </a:rPr>
              <a:t>   </a:t>
            </a:r>
            <a:r>
              <a:rPr lang="pt-BR" sz="1400" dirty="0" err="1">
                <a:latin typeface="Courier"/>
                <a:cs typeface="Courier"/>
              </a:rPr>
              <a:t>sortal</a:t>
            </a:r>
            <a:r>
              <a:rPr lang="pt-BR" sz="1400" dirty="0">
                <a:latin typeface="Courier"/>
                <a:cs typeface="Courier"/>
              </a:rPr>
              <a:t> universal.</a:t>
            </a:r>
          </a:p>
          <a:p>
            <a:r>
              <a:rPr lang="pt-BR" sz="1400" dirty="0">
                <a:latin typeface="Courier"/>
                <a:cs typeface="Courier"/>
              </a:rPr>
              <a:t>  \</a:t>
            </a:r>
            <a:r>
              <a:rPr lang="pt-BR" sz="1400" dirty="0" err="1">
                <a:latin typeface="Courier"/>
                <a:cs typeface="Courier"/>
              </a:rPr>
              <a:t>end</a:t>
            </a:r>
            <a:r>
              <a:rPr lang="pt-BR" sz="1400" dirty="0">
                <a:latin typeface="Courier"/>
                <a:cs typeface="Courier"/>
              </a:rPr>
              <a:t>{</a:t>
            </a:r>
            <a:r>
              <a:rPr lang="pt-BR" sz="1400" dirty="0" err="1">
                <a:latin typeface="Courier"/>
                <a:cs typeface="Courier"/>
              </a:rPr>
              <a:t>citacao</a:t>
            </a:r>
            <a:r>
              <a:rPr lang="pt-BR" sz="1400" dirty="0">
                <a:latin typeface="Courier"/>
                <a:cs typeface="Courier"/>
              </a:rPr>
              <a:t>}</a:t>
            </a:r>
          </a:p>
          <a:p>
            <a:r>
              <a:rPr lang="pt-BR" sz="1400" dirty="0">
                <a:latin typeface="Courier"/>
                <a:cs typeface="Courier"/>
              </a:rPr>
              <a:t>   Na \</a:t>
            </a:r>
            <a:r>
              <a:rPr lang="pt-BR" sz="1400" dirty="0" err="1">
                <a:latin typeface="Courier"/>
                <a:cs typeface="Courier"/>
              </a:rPr>
              <a:t>gls</a:t>
            </a:r>
            <a:r>
              <a:rPr lang="pt-BR" sz="1400" dirty="0">
                <a:latin typeface="Courier"/>
                <a:cs typeface="Courier"/>
              </a:rPr>
              <a:t>{</a:t>
            </a:r>
            <a:r>
              <a:rPr lang="pt-BR" sz="1400" dirty="0" err="1">
                <a:latin typeface="Courier"/>
                <a:cs typeface="Courier"/>
              </a:rPr>
              <a:t>ontoUML</a:t>
            </a:r>
            <a:r>
              <a:rPr lang="pt-BR" sz="1400" dirty="0">
                <a:latin typeface="Courier"/>
                <a:cs typeface="Courier"/>
              </a:rPr>
              <a:t>} recebem o estereótipo de \</a:t>
            </a:r>
            <a:r>
              <a:rPr lang="pt-BR" sz="1400" dirty="0" err="1">
                <a:latin typeface="Courier"/>
                <a:cs typeface="Courier"/>
              </a:rPr>
              <a:t>glspl</a:t>
            </a:r>
            <a:r>
              <a:rPr lang="pt-BR" sz="1400" dirty="0">
                <a:latin typeface="Courier"/>
                <a:cs typeface="Courier"/>
              </a:rPr>
              <a:t>{</a:t>
            </a:r>
            <a:r>
              <a:rPr lang="pt-BR" sz="1400" dirty="0" err="1">
                <a:latin typeface="Courier"/>
                <a:cs typeface="Courier"/>
              </a:rPr>
              <a:t>roleMixin</a:t>
            </a:r>
            <a:r>
              <a:rPr lang="pt-BR" sz="1400" dirty="0">
                <a:latin typeface="Courier"/>
                <a:cs typeface="Courier"/>
              </a:rPr>
              <a:t>}</a:t>
            </a:r>
          </a:p>
          <a:p>
            <a:r>
              <a:rPr lang="pt-BR" sz="1400" dirty="0">
                <a:latin typeface="Courier"/>
                <a:cs typeface="Courier"/>
              </a:rPr>
              <a:t>  \cite[p.~112]{guizzardi2005}.}}</a:t>
            </a:r>
          </a:p>
          <a:p>
            <a:endParaRPr lang="pt-BR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24675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 descr="Sumario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666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965576" y="3746501"/>
            <a:ext cx="1888138" cy="117928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 smtClean="0"/>
              <a:t>Índice remissivo</a:t>
            </a:r>
            <a:endParaRPr lang="pt-BR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168494" y="5682787"/>
            <a:ext cx="4755892" cy="646331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dirty="0">
                <a:latin typeface="Courier New"/>
                <a:cs typeface="Courier New"/>
              </a:rPr>
              <a:t>\index{</a:t>
            </a:r>
            <a:r>
              <a:rPr lang="pt-BR" dirty="0" err="1">
                <a:latin typeface="Courier New"/>
                <a:cs typeface="Courier New"/>
              </a:rPr>
              <a:t>citações|diretas</a:t>
            </a:r>
            <a:r>
              <a:rPr lang="pt-BR" dirty="0" smtClean="0">
                <a:latin typeface="Courier New"/>
                <a:cs typeface="Courier New"/>
              </a:rPr>
              <a:t>}</a:t>
            </a:r>
          </a:p>
          <a:p>
            <a:r>
              <a:rPr lang="pt-BR" dirty="0" smtClean="0">
                <a:latin typeface="Courier New"/>
                <a:cs typeface="Courier New"/>
              </a:rPr>
              <a:t>As citações diretas referem-se...</a:t>
            </a:r>
            <a:endParaRPr lang="pt-BR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0480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Apresentação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2239120"/>
            <a:ext cx="8132535" cy="4618880"/>
          </a:xfrm>
        </p:spPr>
        <p:txBody>
          <a:bodyPr>
            <a:normAutofit/>
          </a:bodyPr>
          <a:lstStyle/>
          <a:p>
            <a:r>
              <a:rPr lang="pt-BR" sz="2800" b="1" dirty="0" smtClean="0"/>
              <a:t>Agradecimentos...</a:t>
            </a:r>
          </a:p>
          <a:p>
            <a:r>
              <a:rPr lang="pt-BR" sz="2800" b="1" dirty="0" smtClean="0"/>
              <a:t>Documentos elegantes</a:t>
            </a:r>
          </a:p>
          <a:p>
            <a:pPr lvl="1"/>
            <a:r>
              <a:rPr lang="pt-BR" sz="2400" b="1" dirty="0" smtClean="0"/>
              <a:t>TeX</a:t>
            </a:r>
            <a:r>
              <a:rPr lang="pt-BR" sz="2400" dirty="0" smtClean="0"/>
              <a:t> </a:t>
            </a:r>
            <a:r>
              <a:rPr lang="pt-BR" sz="2400" dirty="0"/>
              <a:t>e </a:t>
            </a:r>
            <a:r>
              <a:rPr lang="pt-BR" sz="2400" b="1" dirty="0" err="1" smtClean="0"/>
              <a:t>LaTeX</a:t>
            </a:r>
            <a:endParaRPr lang="pt-BR" sz="2400" b="1" dirty="0" smtClean="0"/>
          </a:p>
          <a:p>
            <a:pPr lvl="1"/>
            <a:r>
              <a:rPr lang="pt-BR" sz="2400" dirty="0" smtClean="0"/>
              <a:t>Um pouco sobre </a:t>
            </a:r>
            <a:r>
              <a:rPr lang="pt-BR" sz="2400" b="1" dirty="0" err="1" smtClean="0"/>
              <a:t>tipografica</a:t>
            </a:r>
            <a:r>
              <a:rPr lang="pt-BR" sz="2400" b="1" dirty="0" smtClean="0"/>
              <a:t> com TeX/</a:t>
            </a:r>
            <a:r>
              <a:rPr lang="pt-BR" sz="2400" b="1" dirty="0" err="1" smtClean="0"/>
              <a:t>LaTeX</a:t>
            </a:r>
            <a:endParaRPr lang="pt-BR" sz="2400" b="1" dirty="0" smtClean="0"/>
          </a:p>
          <a:p>
            <a:r>
              <a:rPr lang="pt-BR" sz="2800" b="1" dirty="0" smtClean="0"/>
              <a:t>Normas “absurdas”</a:t>
            </a:r>
          </a:p>
          <a:p>
            <a:pPr lvl="1"/>
            <a:r>
              <a:rPr lang="pt-BR" sz="2400" dirty="0" smtClean="0"/>
              <a:t>Normas ABNT</a:t>
            </a:r>
          </a:p>
          <a:p>
            <a:pPr lvl="1"/>
            <a:r>
              <a:rPr lang="pt-BR" sz="2400" dirty="0" smtClean="0"/>
              <a:t>Os projetos </a:t>
            </a:r>
            <a:r>
              <a:rPr lang="pt-BR" sz="2400" b="1" dirty="0" err="1" smtClean="0"/>
              <a:t>abnTeX</a:t>
            </a:r>
            <a:r>
              <a:rPr lang="pt-BR" sz="2400" b="1" dirty="0" smtClean="0"/>
              <a:t> </a:t>
            </a:r>
            <a:r>
              <a:rPr lang="pt-BR" sz="2400" dirty="0" smtClean="0"/>
              <a:t>e </a:t>
            </a:r>
            <a:r>
              <a:rPr lang="pt-BR" sz="2400" b="1" dirty="0" smtClean="0"/>
              <a:t>abnTeX2</a:t>
            </a:r>
          </a:p>
          <a:p>
            <a:pPr lvl="1"/>
            <a:r>
              <a:rPr lang="pt-BR" sz="2400" dirty="0" smtClean="0"/>
              <a:t>Como </a:t>
            </a:r>
            <a:r>
              <a:rPr lang="pt-BR" sz="2400" b="1" dirty="0" smtClean="0"/>
              <a:t>Usar</a:t>
            </a:r>
            <a:r>
              <a:rPr lang="pt-BR" sz="2400" dirty="0" smtClean="0"/>
              <a:t>, </a:t>
            </a:r>
            <a:r>
              <a:rPr lang="pt-BR" sz="2400" b="1" dirty="0" smtClean="0"/>
              <a:t>contribuir</a:t>
            </a:r>
            <a:r>
              <a:rPr lang="pt-BR" sz="2400" dirty="0" smtClean="0"/>
              <a:t> e </a:t>
            </a:r>
            <a:r>
              <a:rPr lang="pt-BR" sz="2400" b="1" dirty="0" smtClean="0"/>
              <a:t>expandir</a:t>
            </a:r>
          </a:p>
          <a:p>
            <a:pPr marL="228600" lvl="1" indent="0">
              <a:buNone/>
            </a:pPr>
            <a:endParaRPr lang="pt-BR" sz="2400" dirty="0" smtClean="0"/>
          </a:p>
        </p:txBody>
      </p:sp>
    </p:spTree>
    <p:extLst>
      <p:ext uri="{BB962C8B-B14F-4D97-AF65-F5344CB8AC3E}">
        <p14:creationId xmlns:p14="http://schemas.microsoft.com/office/powerpoint/2010/main" val="1624235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 smtClean="0"/>
              <a:t>“</a:t>
            </a:r>
            <a:r>
              <a:rPr lang="pt-BR" sz="3200" dirty="0" err="1" smtClean="0"/>
              <a:t>Mathematics</a:t>
            </a:r>
            <a:r>
              <a:rPr lang="pt-BR" sz="3200" dirty="0" smtClean="0"/>
              <a:t> </a:t>
            </a:r>
            <a:r>
              <a:rPr lang="pt-BR" sz="3200" dirty="0" err="1" smtClean="0"/>
              <a:t>is</a:t>
            </a:r>
            <a:r>
              <a:rPr lang="pt-BR" sz="3200" dirty="0" smtClean="0"/>
              <a:t> </a:t>
            </a:r>
            <a:r>
              <a:rPr lang="pt-BR" sz="3200" dirty="0" err="1" smtClean="0"/>
              <a:t>the</a:t>
            </a:r>
            <a:r>
              <a:rPr lang="pt-BR" sz="3200" dirty="0" smtClean="0"/>
              <a:t> </a:t>
            </a:r>
            <a:r>
              <a:rPr lang="pt-BR" sz="3200" dirty="0" err="1" smtClean="0"/>
              <a:t>science</a:t>
            </a:r>
            <a:r>
              <a:rPr lang="pt-BR" sz="3200" dirty="0" smtClean="0"/>
              <a:t> </a:t>
            </a:r>
            <a:r>
              <a:rPr lang="pt-BR" sz="3200" dirty="0" err="1" smtClean="0"/>
              <a:t>of</a:t>
            </a:r>
            <a:r>
              <a:rPr lang="pt-BR" sz="3200" dirty="0" smtClean="0"/>
              <a:t> </a:t>
            </a:r>
            <a:r>
              <a:rPr lang="pt-BR" sz="3200" dirty="0" err="1" smtClean="0"/>
              <a:t>patterns</a:t>
            </a:r>
            <a:r>
              <a:rPr lang="pt-BR" sz="3200" dirty="0" smtClean="0"/>
              <a:t>. Music </a:t>
            </a:r>
            <a:r>
              <a:rPr lang="pt-BR" sz="3200" dirty="0" err="1" smtClean="0"/>
              <a:t>is</a:t>
            </a:r>
            <a:r>
              <a:rPr lang="pt-BR" sz="3200" dirty="0" smtClean="0"/>
              <a:t> </a:t>
            </a:r>
            <a:r>
              <a:rPr lang="pt-BR" sz="3200" dirty="0" err="1" smtClean="0"/>
              <a:t>patterns</a:t>
            </a:r>
            <a:r>
              <a:rPr lang="pt-BR" sz="3200" dirty="0" smtClean="0"/>
              <a:t>.”</a:t>
            </a:r>
            <a:endParaRPr lang="pt-B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rcRect t="-19150" b="-19150"/>
          <a:stretch>
            <a:fillRect/>
          </a:stretch>
        </p:blipFill>
        <p:spPr>
          <a:xfrm>
            <a:off x="457200" y="2332037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68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rcRect t="-4450" b="-4450"/>
          <a:stretch>
            <a:fillRect/>
          </a:stretch>
        </p:blipFill>
        <p:spPr>
          <a:xfrm>
            <a:off x="1403451" y="3752488"/>
            <a:ext cx="5465341" cy="3005727"/>
          </a:xfrm>
          <a:prstGeom prst="rect">
            <a:avLst/>
          </a:prstGeom>
        </p:spPr>
      </p:pic>
      <p:pic>
        <p:nvPicPr>
          <p:cNvPr id="5" name="Content Placeholder 6" descr="fig_aromatico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72" r="-38172"/>
          <a:stretch>
            <a:fillRect/>
          </a:stretch>
        </p:blipFill>
        <p:spPr>
          <a:xfrm>
            <a:off x="1666214" y="607885"/>
            <a:ext cx="4881416" cy="268459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24948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 descr="uxc2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7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8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 descr="uxc2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703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5500" y="3947352"/>
            <a:ext cx="7728857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Courier New"/>
                <a:cs typeface="Courier New"/>
              </a:rPr>
              <a:t>\</a:t>
            </a:r>
            <a:r>
              <a:rPr lang="pt-BR" sz="2400" b="1" dirty="0" err="1" smtClean="0">
                <a:latin typeface="Courier New"/>
                <a:cs typeface="Courier New"/>
              </a:rPr>
              <a:t>chapter</a:t>
            </a:r>
            <a:r>
              <a:rPr lang="pt-BR" sz="2400" dirty="0" smtClean="0">
                <a:latin typeface="Courier New"/>
                <a:cs typeface="Courier New"/>
              </a:rPr>
              <a:t>{</a:t>
            </a:r>
            <a:r>
              <a:rPr lang="pt-BR" sz="2400" dirty="0" err="1" smtClean="0">
                <a:latin typeface="Courier New"/>
                <a:cs typeface="Courier New"/>
              </a:rPr>
              <a:t>Botnets</a:t>
            </a:r>
            <a:r>
              <a:rPr lang="pt-BR" sz="2400" dirty="0" smtClean="0">
                <a:latin typeface="Courier New"/>
                <a:cs typeface="Courier New"/>
              </a:rPr>
              <a:t>}</a:t>
            </a:r>
          </a:p>
          <a:p>
            <a:endParaRPr lang="pt-BR" sz="2400" dirty="0">
              <a:latin typeface="Courier New"/>
              <a:cs typeface="Courier New"/>
            </a:endParaRPr>
          </a:p>
          <a:p>
            <a:r>
              <a:rPr lang="pt-BR" sz="2400" dirty="0" smtClean="0">
                <a:latin typeface="Courier New"/>
                <a:cs typeface="Courier New"/>
              </a:rPr>
              <a:t>\</a:t>
            </a:r>
            <a:r>
              <a:rPr lang="pt-BR" sz="2400" b="1" dirty="0" err="1" smtClean="0">
                <a:latin typeface="Courier New"/>
                <a:cs typeface="Courier New"/>
              </a:rPr>
              <a:t>lettrine</a:t>
            </a:r>
            <a:r>
              <a:rPr lang="pt-BR" sz="2400" dirty="0" smtClean="0">
                <a:latin typeface="Courier New"/>
                <a:cs typeface="Courier New"/>
              </a:rPr>
              <a:t>{A}{</a:t>
            </a:r>
            <a:r>
              <a:rPr lang="pt-BR" sz="2400" dirty="0" err="1" smtClean="0">
                <a:latin typeface="Courier New"/>
                <a:cs typeface="Courier New"/>
              </a:rPr>
              <a:t>botnet</a:t>
            </a:r>
            <a:r>
              <a:rPr lang="pt-BR" sz="2400" dirty="0" smtClean="0">
                <a:latin typeface="Courier New"/>
                <a:cs typeface="Courier New"/>
              </a:rPr>
              <a:t>} </a:t>
            </a:r>
            <a:r>
              <a:rPr lang="pt-BR" sz="2400" dirty="0" err="1" smtClean="0">
                <a:latin typeface="Courier New"/>
                <a:cs typeface="Courier New"/>
              </a:rPr>
              <a:t>is</a:t>
            </a:r>
            <a:r>
              <a:rPr lang="pt-BR" sz="2400" dirty="0" smtClean="0">
                <a:latin typeface="Courier New"/>
                <a:cs typeface="Courier New"/>
              </a:rPr>
              <a:t> a network </a:t>
            </a:r>
            <a:r>
              <a:rPr lang="pt-BR" sz="2400" dirty="0" err="1" smtClean="0">
                <a:latin typeface="Courier New"/>
                <a:cs typeface="Courier New"/>
              </a:rPr>
              <a:t>of</a:t>
            </a:r>
            <a:r>
              <a:rPr lang="pt-BR" sz="2400" dirty="0" smtClean="0">
                <a:latin typeface="Courier New"/>
                <a:cs typeface="Courier New"/>
              </a:rPr>
              <a:t> </a:t>
            </a:r>
            <a:r>
              <a:rPr lang="pt-BR" sz="2400" dirty="0" err="1" smtClean="0">
                <a:latin typeface="Courier New"/>
                <a:cs typeface="Courier New"/>
              </a:rPr>
              <a:t>compromised</a:t>
            </a:r>
            <a:r>
              <a:rPr lang="pt-BR" sz="2400" dirty="0" smtClean="0">
                <a:latin typeface="Courier New"/>
                <a:cs typeface="Courier New"/>
              </a:rPr>
              <a:t> </a:t>
            </a:r>
            <a:r>
              <a:rPr lang="pt-BR" sz="2400" dirty="0" err="1" smtClean="0">
                <a:latin typeface="Courier New"/>
                <a:cs typeface="Courier New"/>
              </a:rPr>
              <a:t>machines</a:t>
            </a:r>
            <a:r>
              <a:rPr lang="pt-BR" sz="2400" dirty="0" smtClean="0">
                <a:latin typeface="Courier New"/>
                <a:cs typeface="Courier New"/>
              </a:rPr>
              <a:t>, </a:t>
            </a:r>
            <a:r>
              <a:rPr lang="pt-BR" sz="2400" dirty="0" err="1" smtClean="0">
                <a:latin typeface="Courier New"/>
                <a:cs typeface="Courier New"/>
              </a:rPr>
              <a:t>remotely</a:t>
            </a:r>
            <a:r>
              <a:rPr lang="pt-BR" sz="2400" dirty="0" smtClean="0">
                <a:latin typeface="Courier New"/>
                <a:cs typeface="Courier New"/>
              </a:rPr>
              <a:t> </a:t>
            </a:r>
            <a:r>
              <a:rPr lang="pt-BR" sz="2400" dirty="0" err="1" smtClean="0">
                <a:latin typeface="Courier New"/>
                <a:cs typeface="Courier New"/>
              </a:rPr>
              <a:t>controlled</a:t>
            </a:r>
            <a:r>
              <a:rPr lang="pt-BR" sz="2400" dirty="0" smtClean="0">
                <a:latin typeface="Courier New"/>
                <a:cs typeface="Courier New"/>
              </a:rPr>
              <a:t> </a:t>
            </a:r>
            <a:r>
              <a:rPr lang="pt-BR" sz="2400" dirty="0" err="1" smtClean="0">
                <a:latin typeface="Courier New"/>
                <a:cs typeface="Courier New"/>
              </a:rPr>
              <a:t>by</a:t>
            </a:r>
            <a:r>
              <a:rPr lang="pt-BR" sz="2400" dirty="0" smtClean="0">
                <a:latin typeface="Courier New"/>
                <a:cs typeface="Courier New"/>
              </a:rPr>
              <a:t> </a:t>
            </a:r>
            <a:r>
              <a:rPr lang="pt-BR" sz="2400" dirty="0" err="1" smtClean="0">
                <a:latin typeface="Courier New"/>
                <a:cs typeface="Courier New"/>
              </a:rPr>
              <a:t>the</a:t>
            </a:r>
            <a:r>
              <a:rPr lang="pt-BR" sz="2400" dirty="0" smtClean="0">
                <a:latin typeface="Courier New"/>
                <a:cs typeface="Courier New"/>
              </a:rPr>
              <a:t> \</a:t>
            </a:r>
            <a:r>
              <a:rPr lang="pt-BR" sz="2400" dirty="0" err="1" smtClean="0">
                <a:latin typeface="Courier New"/>
                <a:cs typeface="Courier New"/>
              </a:rPr>
              <a:t>emph</a:t>
            </a:r>
            <a:r>
              <a:rPr lang="pt-BR" sz="2400" dirty="0" smtClean="0">
                <a:latin typeface="Courier New"/>
                <a:cs typeface="Courier New"/>
              </a:rPr>
              <a:t>{</a:t>
            </a:r>
            <a:r>
              <a:rPr lang="pt-BR" sz="2400" dirty="0" err="1" smtClean="0">
                <a:latin typeface="Courier New"/>
                <a:cs typeface="Courier New"/>
              </a:rPr>
              <a:t>botmaster</a:t>
            </a:r>
            <a:r>
              <a:rPr lang="pt-BR" sz="2400" dirty="0" smtClean="0">
                <a:latin typeface="Courier New"/>
                <a:cs typeface="Courier New"/>
              </a:rPr>
              <a:t>}.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5376043" y="4067879"/>
            <a:ext cx="3096671" cy="369332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/>
                </a:solidFill>
              </a:rPr>
              <a:t>Linguagem de marcação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0791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 descr="uxc2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7036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44286" y="3202214"/>
            <a:ext cx="800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004787" y="5036457"/>
            <a:ext cx="2204356" cy="46808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/>
              <a:t>Linha de base</a:t>
            </a:r>
            <a:endParaRPr lang="pt-BR" sz="20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810000" y="3202214"/>
            <a:ext cx="562429" cy="2041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963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Ligaturas</a:t>
            </a:r>
            <a:endParaRPr lang="pt-B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438721"/>
            <a:ext cx="8229600" cy="2617943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r>
              <a:rPr lang="en-US" sz="2200" dirty="0" smtClean="0"/>
              <a:t>Microsoft Word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22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228600" lvl="1" indent="0">
              <a:buNone/>
            </a:pPr>
            <a:r>
              <a:rPr lang="en-US" sz="2200" dirty="0" err="1" smtClean="0"/>
              <a:t>LaTeX</a:t>
            </a:r>
            <a:endParaRPr lang="en-US" sz="2200" dirty="0"/>
          </a:p>
          <a:p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416886" y="6096000"/>
            <a:ext cx="45539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hlinkClick r:id="rId2"/>
              </a:rPr>
              <a:t>http://www.zinktypografie.nl/latex.php?lang=</a:t>
            </a:r>
            <a:r>
              <a:rPr lang="en-US" sz="1400" dirty="0" smtClean="0">
                <a:hlinkClick r:id="rId2"/>
              </a:rPr>
              <a:t>en</a:t>
            </a:r>
            <a:r>
              <a:rPr lang="en-US" sz="1400" dirty="0" smtClean="0"/>
              <a:t> e </a:t>
            </a:r>
            <a:endParaRPr lang="en-US" sz="1400" dirty="0"/>
          </a:p>
          <a:p>
            <a:pPr algn="r"/>
            <a:r>
              <a:rPr lang="en-US" sz="1400" dirty="0" smtClean="0"/>
              <a:t>The </a:t>
            </a:r>
            <a:r>
              <a:rPr lang="en-US" sz="1400" dirty="0"/>
              <a:t>Beauty of </a:t>
            </a:r>
            <a:r>
              <a:rPr lang="en-US" sz="1400" dirty="0" smtClean="0"/>
              <a:t>LaTeX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>
                <a:hlinkClick r:id="rId3"/>
              </a:rPr>
              <a:t>http://www.nitens.org/taraborelli/</a:t>
            </a:r>
            <a:r>
              <a:rPr lang="en-US" sz="1400" dirty="0" smtClean="0">
                <a:hlinkClick r:id="rId3"/>
              </a:rPr>
              <a:t>latex</a:t>
            </a:r>
            <a:endParaRPr lang="en-US" sz="1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2807289"/>
            <a:ext cx="80391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3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 descr="LAF-Jarg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"/>
            <a:ext cx="9144000" cy="677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50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Ligaturas</a:t>
            </a:r>
            <a:r>
              <a:rPr lang="pt-BR" dirty="0" smtClean="0"/>
              <a:t> </a:t>
            </a:r>
            <a:r>
              <a:rPr lang="pt-BR" dirty="0" err="1" smtClean="0"/>
              <a:t>clássiclas</a:t>
            </a:r>
            <a:endParaRPr lang="pt-BR" dirty="0"/>
          </a:p>
        </p:txBody>
      </p:sp>
      <p:pic>
        <p:nvPicPr>
          <p:cNvPr id="5" name="Picture 4" descr="rare_ligatu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54" y="3138995"/>
            <a:ext cx="4178300" cy="1917700"/>
          </a:xfrm>
          <a:prstGeom prst="rect">
            <a:avLst/>
          </a:prstGeom>
        </p:spPr>
      </p:pic>
      <p:pic>
        <p:nvPicPr>
          <p:cNvPr id="6" name="Picture 5" descr="ski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773" y="3631045"/>
            <a:ext cx="3175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53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Justificação e hifenização</a:t>
            </a:r>
            <a:br>
              <a:rPr lang="pt-BR" dirty="0" smtClean="0"/>
            </a:br>
            <a:r>
              <a:rPr lang="pt-BR" dirty="0" smtClean="0"/>
              <a:t>avançadas</a:t>
            </a:r>
            <a:endParaRPr lang="pt-BR" dirty="0"/>
          </a:p>
        </p:txBody>
      </p:sp>
      <p:pic>
        <p:nvPicPr>
          <p:cNvPr id="4" name="Picture 3" descr="hyphen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682" y="2139043"/>
            <a:ext cx="4104409" cy="26914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Sem Título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5009597"/>
            <a:ext cx="8420100" cy="1574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6596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22"/>
            <a:ext cx="649539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57479" y="6604084"/>
            <a:ext cx="28865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900" dirty="0">
                <a:hlinkClick r:id="rId3"/>
              </a:rPr>
              <a:t>http://www.zinktypografie.nl/latex.php?lang=</a:t>
            </a:r>
            <a:r>
              <a:rPr lang="pt-BR" sz="900" dirty="0" smtClean="0">
                <a:hlinkClick r:id="rId3"/>
              </a:rPr>
              <a:t>en</a:t>
            </a:r>
            <a:endParaRPr lang="pt-BR" sz="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654" y="5436094"/>
            <a:ext cx="2713346" cy="83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88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Usuário típico...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969642"/>
            <a:ext cx="8469087" cy="1162157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200" b="1" u="sng" dirty="0" smtClean="0"/>
              <a:t>Estudante obrigado</a:t>
            </a:r>
            <a:r>
              <a:rPr lang="pt-BR" sz="3200" dirty="0" smtClean="0"/>
              <a:t> a usar </a:t>
            </a:r>
            <a:r>
              <a:rPr lang="pt-BR" sz="3200" dirty="0" err="1" smtClean="0"/>
              <a:t>LaTeX</a:t>
            </a:r>
            <a:r>
              <a:rPr lang="pt-BR" sz="3200" dirty="0" smtClean="0"/>
              <a:t> </a:t>
            </a:r>
            <a:r>
              <a:rPr lang="pt-BR" sz="3200" b="1" dirty="0" smtClean="0"/>
              <a:t>como editor de texto</a:t>
            </a:r>
            <a:r>
              <a:rPr lang="pt-BR" sz="3200" dirty="0" smtClean="0"/>
              <a:t> para a </a:t>
            </a:r>
            <a:r>
              <a:rPr lang="pt-BR" sz="3200" b="1" dirty="0" smtClean="0"/>
              <a:t>monografia/tese</a:t>
            </a:r>
            <a:endParaRPr lang="pt-BR"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674" y="4131799"/>
            <a:ext cx="2753738" cy="27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7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Microtipografia</a:t>
            </a:r>
            <a:endParaRPr lang="pt-BR" dirty="0"/>
          </a:p>
        </p:txBody>
      </p:sp>
      <p:grpSp>
        <p:nvGrpSpPr>
          <p:cNvPr id="12" name="Group 11"/>
          <p:cNvGrpSpPr/>
          <p:nvPr/>
        </p:nvGrpSpPr>
        <p:grpSpPr>
          <a:xfrm>
            <a:off x="381000" y="2994424"/>
            <a:ext cx="8590643" cy="1088571"/>
            <a:chOff x="381000" y="2667000"/>
            <a:chExt cx="8590643" cy="1088571"/>
          </a:xfrm>
        </p:grpSpPr>
        <p:sp>
          <p:nvSpPr>
            <p:cNvPr id="7" name="Rectangle 6"/>
            <p:cNvSpPr/>
            <p:nvPr/>
          </p:nvSpPr>
          <p:spPr>
            <a:xfrm>
              <a:off x="381000" y="2667000"/>
              <a:ext cx="8590643" cy="108857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" name="Picture 3" descr="Microtype_example_off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056" y="2822844"/>
              <a:ext cx="8182429" cy="715866"/>
            </a:xfrm>
            <a:prstGeom prst="rect">
              <a:avLst/>
            </a:prstGeom>
            <a:ln>
              <a:noFill/>
            </a:ln>
            <a:effectLst/>
          </p:spPr>
        </p:pic>
      </p:grpSp>
      <p:grpSp>
        <p:nvGrpSpPr>
          <p:cNvPr id="13" name="Group 12"/>
          <p:cNvGrpSpPr/>
          <p:nvPr/>
        </p:nvGrpSpPr>
        <p:grpSpPr>
          <a:xfrm>
            <a:off x="406398" y="4626429"/>
            <a:ext cx="8590643" cy="1693761"/>
            <a:chOff x="406398" y="4354286"/>
            <a:chExt cx="8590643" cy="1693761"/>
          </a:xfrm>
        </p:grpSpPr>
        <p:pic>
          <p:nvPicPr>
            <p:cNvPr id="5" name="Picture 4" descr="Microtype_example_on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056" y="5128172"/>
              <a:ext cx="8182430" cy="713182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6" name="TextBox 5"/>
            <p:cNvSpPr txBox="1"/>
            <p:nvPr/>
          </p:nvSpPr>
          <p:spPr>
            <a:xfrm>
              <a:off x="566056" y="4478049"/>
              <a:ext cx="4699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>
                  <a:latin typeface="Courier New"/>
                  <a:cs typeface="Courier New"/>
                </a:rPr>
                <a:t>\</a:t>
              </a:r>
              <a:r>
                <a:rPr lang="pt-BR" dirty="0" err="1">
                  <a:latin typeface="Courier New"/>
                  <a:cs typeface="Courier New"/>
                </a:rPr>
                <a:t>usepackage</a:t>
              </a:r>
              <a:r>
                <a:rPr lang="pt-BR" dirty="0">
                  <a:latin typeface="Courier New"/>
                  <a:cs typeface="Courier New"/>
                </a:rPr>
                <a:t>[...]{</a:t>
              </a:r>
              <a:r>
                <a:rPr lang="pt-BR" b="1" dirty="0" err="1">
                  <a:latin typeface="Courier New"/>
                  <a:cs typeface="Courier New"/>
                </a:rPr>
                <a:t>microtype</a:t>
              </a:r>
              <a:r>
                <a:rPr lang="pt-BR" dirty="0">
                  <a:latin typeface="Courier New"/>
                  <a:cs typeface="Courier New"/>
                </a:rPr>
                <a:t>}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06398" y="4959476"/>
              <a:ext cx="8590643" cy="108857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8073571" y="4354286"/>
              <a:ext cx="0" cy="49309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3247190" y="2075543"/>
            <a:ext cx="371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Kerning</a:t>
            </a:r>
            <a:r>
              <a:rPr lang="pt-BR" dirty="0" smtClean="0"/>
              <a:t>, protrusão, expansão ...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643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 descr="Microtype.ti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6" y="358239"/>
            <a:ext cx="9144000" cy="612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32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 descr="Microtype.ti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6" y="358239"/>
            <a:ext cx="9144000" cy="612783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946580" y="81643"/>
            <a:ext cx="0" cy="6667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44199" y="39952"/>
            <a:ext cx="3302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 smtClean="0">
                <a:solidFill>
                  <a:schemeClr val="accent1"/>
                </a:solidFill>
              </a:rPr>
              <a:t>Protrusão ou “</a:t>
            </a:r>
            <a:r>
              <a:rPr lang="pt-BR" sz="1600" i="1" dirty="0" err="1" smtClean="0">
                <a:solidFill>
                  <a:schemeClr val="accent1"/>
                </a:solidFill>
              </a:rPr>
              <a:t>margin</a:t>
            </a:r>
            <a:r>
              <a:rPr lang="pt-BR" sz="1600" i="1" dirty="0">
                <a:solidFill>
                  <a:schemeClr val="accent1"/>
                </a:solidFill>
              </a:rPr>
              <a:t> </a:t>
            </a:r>
            <a:r>
              <a:rPr lang="pt-BR" sz="1600" i="1" dirty="0" err="1" smtClean="0">
                <a:solidFill>
                  <a:schemeClr val="accent1"/>
                </a:solidFill>
              </a:rPr>
              <a:t>kerning</a:t>
            </a:r>
            <a:r>
              <a:rPr lang="pt-BR" sz="1600" dirty="0" smtClean="0">
                <a:solidFill>
                  <a:schemeClr val="accent1"/>
                </a:solidFill>
              </a:rPr>
              <a:t>”</a:t>
            </a:r>
            <a:endParaRPr lang="pt-BR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460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ug2014-colo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0" y="0"/>
            <a:ext cx="515845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306" y="184193"/>
            <a:ext cx="3128694" cy="27800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75606" y="2964261"/>
            <a:ext cx="19929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CTAN lion </a:t>
            </a:r>
            <a:r>
              <a:rPr lang="en-US" sz="1400" dirty="0" smtClean="0"/>
              <a:t>drawing </a:t>
            </a:r>
            <a:r>
              <a:rPr lang="en-US" sz="1400" dirty="0"/>
              <a:t>by Duane </a:t>
            </a:r>
            <a:r>
              <a:rPr lang="en-US" sz="1400" dirty="0" err="1"/>
              <a:t>Bibby</a:t>
            </a:r>
            <a:endParaRPr lang="en-US" sz="1400" dirty="0"/>
          </a:p>
          <a:p>
            <a:endParaRPr lang="pt-BR" sz="1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696857" y="4934859"/>
            <a:ext cx="3374571" cy="178707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2800" dirty="0" smtClean="0"/>
              <a:t>Ampla comunidade internacional, presente em mais de 25 países, inclusive no Brasil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135325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 descr="baby-cry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99" y="361042"/>
            <a:ext cx="8478119" cy="576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5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00413" y="1351644"/>
            <a:ext cx="3488872" cy="4541156"/>
          </a:xfrm>
        </p:spPr>
        <p:txBody>
          <a:bodyPr/>
          <a:lstStyle/>
          <a:p>
            <a:r>
              <a:rPr lang="pt-BR" sz="6200" b="1" dirty="0" err="1" smtClean="0"/>
              <a:t>abnTeX</a:t>
            </a:r>
            <a:r>
              <a:rPr lang="pt-BR" sz="6600" b="1" dirty="0" smtClean="0"/>
              <a:t/>
            </a:r>
            <a:br>
              <a:rPr lang="pt-BR" sz="6600" b="1" dirty="0" smtClean="0"/>
            </a:br>
            <a:r>
              <a:rPr lang="pt-BR" sz="2000" dirty="0" smtClean="0"/>
              <a:t/>
            </a:r>
            <a:br>
              <a:rPr lang="pt-BR" sz="2000" dirty="0" smtClean="0"/>
            </a:br>
            <a:r>
              <a:rPr lang="pt-BR" sz="6600" b="1" dirty="0" err="1" smtClean="0"/>
              <a:t>Ab</a:t>
            </a:r>
            <a:r>
              <a:rPr lang="pt-BR" sz="6600" dirty="0" err="1" smtClean="0"/>
              <a:t>surd</a:t>
            </a:r>
            <a:r>
              <a:rPr lang="pt-BR" sz="6600" dirty="0" smtClean="0"/>
              <a:t> </a:t>
            </a:r>
            <a:r>
              <a:rPr lang="pt-BR" sz="7300" b="1" dirty="0" err="1" smtClean="0"/>
              <a:t>N</a:t>
            </a:r>
            <a:r>
              <a:rPr lang="pt-BR" sz="7300" dirty="0" err="1" smtClean="0"/>
              <a:t>orms</a:t>
            </a:r>
            <a:r>
              <a:rPr lang="pt-BR" sz="7200" dirty="0" smtClean="0"/>
              <a:t> </a:t>
            </a:r>
            <a:r>
              <a:rPr lang="pt-BR" sz="6800" dirty="0" smtClean="0"/>
              <a:t>for </a:t>
            </a:r>
            <a:r>
              <a:rPr lang="pt-BR" sz="6800" b="1" dirty="0" smtClean="0"/>
              <a:t>TeX</a:t>
            </a:r>
            <a:endParaRPr lang="pt-BR" sz="6800" b="1" dirty="0"/>
          </a:p>
        </p:txBody>
      </p:sp>
    </p:spTree>
    <p:extLst>
      <p:ext uri="{BB962C8B-B14F-4D97-AF65-F5344CB8AC3E}">
        <p14:creationId xmlns:p14="http://schemas.microsoft.com/office/powerpoint/2010/main" val="772841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 que era</a:t>
            </a:r>
            <a:r>
              <a:rPr lang="pt-BR" dirty="0" smtClean="0"/>
              <a:t> o </a:t>
            </a:r>
            <a:r>
              <a:rPr lang="pt-BR" dirty="0" err="1" smtClean="0"/>
              <a:t>abnTeX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209800"/>
            <a:ext cx="7988301" cy="4430486"/>
          </a:xfrm>
        </p:spPr>
        <p:txBody>
          <a:bodyPr>
            <a:normAutofit/>
          </a:bodyPr>
          <a:lstStyle/>
          <a:p>
            <a:r>
              <a:rPr lang="pt-BR" i="1" dirty="0" smtClean="0"/>
              <a:t>“Existem normas demais, regras demais, burocracias demais e maior parte disso é </a:t>
            </a:r>
            <a:r>
              <a:rPr lang="pt-BR" i="1" dirty="0" err="1" smtClean="0"/>
              <a:t>inútil</a:t>
            </a:r>
            <a:r>
              <a:rPr lang="pt-BR" i="1" dirty="0" smtClean="0"/>
              <a:t>. Mas cada vez mais todas essas coisas ocupam o nosso precioso tempo afastando-nos de atividades mais interessantes e criativas.” </a:t>
            </a:r>
          </a:p>
          <a:p>
            <a:r>
              <a:rPr lang="pt-BR" dirty="0" smtClean="0"/>
              <a:t>Iniciado entre 2001 e 2002 por Miguel </a:t>
            </a:r>
            <a:r>
              <a:rPr lang="pt-BR" dirty="0" err="1" smtClean="0"/>
              <a:t>Frasson</a:t>
            </a:r>
            <a:r>
              <a:rPr lang="pt-BR" dirty="0"/>
              <a:t>, Gerald Weber </a:t>
            </a:r>
            <a:r>
              <a:rPr lang="pt-BR" dirty="0" smtClean="0"/>
              <a:t>e outros;</a:t>
            </a:r>
          </a:p>
          <a:p>
            <a:r>
              <a:rPr lang="pt-BR" dirty="0" smtClean="0"/>
              <a:t>Paralisado por quase 10 anos;</a:t>
            </a:r>
          </a:p>
          <a:p>
            <a:r>
              <a:rPr lang="pt-BR" dirty="0" smtClean="0"/>
              <a:t>Consiste em:</a:t>
            </a:r>
          </a:p>
          <a:p>
            <a:pPr lvl="1"/>
            <a:r>
              <a:rPr lang="pt-BR" dirty="0" smtClean="0"/>
              <a:t>Classe para trabalhos acadêmicos</a:t>
            </a:r>
          </a:p>
          <a:p>
            <a:pPr lvl="1"/>
            <a:r>
              <a:rPr lang="pt-BR" dirty="0" smtClean="0"/>
              <a:t>Citações numéricas e sistema “autor-ano”</a:t>
            </a:r>
          </a:p>
          <a:p>
            <a:pPr lvl="1"/>
            <a:r>
              <a:rPr lang="pt-BR" dirty="0" smtClean="0"/>
              <a:t>Estilos de formatação de bibliografia (ABNT, ISO)</a:t>
            </a:r>
          </a:p>
        </p:txBody>
      </p:sp>
      <p:pic>
        <p:nvPicPr>
          <p:cNvPr id="4" name="Picture 3" descr="DSC_782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928" y="4408714"/>
            <a:ext cx="2149929" cy="2149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Elbow Connector 5"/>
          <p:cNvCxnSpPr/>
          <p:nvPr/>
        </p:nvCxnSpPr>
        <p:spPr>
          <a:xfrm>
            <a:off x="6477000" y="4009571"/>
            <a:ext cx="2140857" cy="789215"/>
          </a:xfrm>
          <a:prstGeom prst="bentConnector3">
            <a:avLst>
              <a:gd name="adj1" fmla="val 11610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45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Novo projeto:</a:t>
            </a:r>
            <a:br>
              <a:rPr lang="pt-BR" dirty="0" smtClean="0"/>
            </a:br>
            <a:r>
              <a:rPr lang="pt-BR" dirty="0" smtClean="0"/>
              <a:t>Motivação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7991100" cy="4482324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Paralização do projeto </a:t>
            </a:r>
            <a:r>
              <a:rPr lang="pt-BR" dirty="0" err="1" smtClean="0"/>
              <a:t>abnTeX</a:t>
            </a:r>
            <a:r>
              <a:rPr lang="pt-BR" dirty="0" smtClean="0"/>
              <a:t> por cerca de 10 anos;</a:t>
            </a:r>
          </a:p>
          <a:p>
            <a:r>
              <a:rPr lang="pt-BR" dirty="0" smtClean="0"/>
              <a:t>A </a:t>
            </a:r>
            <a:r>
              <a:rPr lang="pt-BR" b="1" dirty="0" smtClean="0"/>
              <a:t>estética</a:t>
            </a:r>
            <a:r>
              <a:rPr lang="pt-BR" dirty="0" smtClean="0"/>
              <a:t> da comunicação científica </a:t>
            </a:r>
            <a:r>
              <a:rPr lang="pt-BR" b="1" dirty="0" smtClean="0"/>
              <a:t>não precisa </a:t>
            </a:r>
            <a:r>
              <a:rPr lang="pt-BR" dirty="0" smtClean="0"/>
              <a:t>ser </a:t>
            </a:r>
            <a:r>
              <a:rPr lang="pt-BR" b="1" dirty="0" smtClean="0"/>
              <a:t>amadora</a:t>
            </a:r>
            <a:r>
              <a:rPr lang="pt-BR" dirty="0" smtClean="0"/>
              <a:t>;</a:t>
            </a:r>
          </a:p>
          <a:p>
            <a:r>
              <a:rPr lang="pt-BR" dirty="0" smtClean="0"/>
              <a:t>As </a:t>
            </a:r>
            <a:r>
              <a:rPr lang="pt-BR" b="1" dirty="0" smtClean="0"/>
              <a:t>referências bibliográficas</a:t>
            </a:r>
            <a:r>
              <a:rPr lang="pt-BR" dirty="0" smtClean="0"/>
              <a:t> podem ser organizadas, gerenciadas e reutilizadas;</a:t>
            </a:r>
          </a:p>
          <a:p>
            <a:r>
              <a:rPr lang="pt-BR" dirty="0" smtClean="0"/>
              <a:t>Existe uma forma inteligente de </a:t>
            </a:r>
            <a:r>
              <a:rPr lang="pt-BR" b="1" dirty="0" smtClean="0"/>
              <a:t>focar no conteúdo</a:t>
            </a:r>
            <a:r>
              <a:rPr lang="pt-BR" dirty="0"/>
              <a:t> </a:t>
            </a:r>
            <a:r>
              <a:rPr lang="pt-BR" dirty="0" smtClean="0"/>
              <a:t>e ter a </a:t>
            </a:r>
            <a:r>
              <a:rPr lang="pt-BR" b="1" dirty="0" smtClean="0"/>
              <a:t>formatação consistente </a:t>
            </a:r>
            <a:r>
              <a:rPr lang="pt-BR" dirty="0" smtClean="0"/>
              <a:t>de forma automática;</a:t>
            </a:r>
          </a:p>
          <a:p>
            <a:r>
              <a:rPr lang="pt-BR" b="1" dirty="0" smtClean="0"/>
              <a:t>Estruturação lógica </a:t>
            </a:r>
            <a:r>
              <a:rPr lang="pt-BR" dirty="0" smtClean="0"/>
              <a:t>otimizada para simplificar eventuais reorganizações do texto;</a:t>
            </a:r>
          </a:p>
          <a:p>
            <a:r>
              <a:rPr lang="pt-BR" dirty="0" smtClean="0"/>
              <a:t>Uso de </a:t>
            </a:r>
            <a:r>
              <a:rPr lang="pt-BR" b="1" dirty="0" smtClean="0"/>
              <a:t>ferramentas livres</a:t>
            </a:r>
            <a:r>
              <a:rPr lang="pt-BR" dirty="0" smtClean="0"/>
              <a:t>, </a:t>
            </a:r>
            <a:r>
              <a:rPr lang="pt-BR" dirty="0" err="1" smtClean="0"/>
              <a:t>multiplataforma</a:t>
            </a:r>
            <a:r>
              <a:rPr lang="pt-BR" dirty="0" smtClean="0"/>
              <a:t>, construídas </a:t>
            </a:r>
            <a:r>
              <a:rPr lang="pt-BR" b="1" dirty="0" smtClean="0"/>
              <a:t>por cientistas para cientistas</a:t>
            </a:r>
            <a:r>
              <a:rPr lang="pt-BR" dirty="0" smtClean="0"/>
              <a:t>;</a:t>
            </a:r>
          </a:p>
          <a:p>
            <a:r>
              <a:rPr lang="pt-BR" dirty="0" smtClean="0"/>
              <a:t>Produção de </a:t>
            </a:r>
            <a:r>
              <a:rPr lang="pt-BR" b="1" dirty="0" smtClean="0"/>
              <a:t>livros</a:t>
            </a:r>
            <a:r>
              <a:rPr lang="pt-BR" dirty="0" smtClean="0"/>
              <a:t> científicos;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41380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o abnTeX2?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209800"/>
            <a:ext cx="7608779" cy="4517355"/>
          </a:xfrm>
        </p:spPr>
        <p:txBody>
          <a:bodyPr>
            <a:normAutofit/>
          </a:bodyPr>
          <a:lstStyle/>
          <a:p>
            <a:r>
              <a:rPr lang="pt-BR" sz="2400" dirty="0" smtClean="0"/>
              <a:t>“Uma suíte para </a:t>
            </a:r>
            <a:r>
              <a:rPr lang="pt-BR" sz="2400" dirty="0" err="1" smtClean="0"/>
              <a:t>LaTeX</a:t>
            </a:r>
            <a:r>
              <a:rPr lang="pt-BR" sz="2400" dirty="0" smtClean="0"/>
              <a:t> que atende os requisitos das normas da ABNT para elaboração de documentos técnicos e científicos brasileiros”</a:t>
            </a:r>
          </a:p>
          <a:p>
            <a:r>
              <a:rPr lang="pt-BR" dirty="0" smtClean="0"/>
              <a:t>Composto por:</a:t>
            </a:r>
          </a:p>
          <a:p>
            <a:pPr lvl="1"/>
            <a:r>
              <a:rPr lang="pt-BR" dirty="0" smtClean="0"/>
              <a:t>uma </a:t>
            </a:r>
            <a:r>
              <a:rPr lang="pt-BR" b="1" dirty="0" smtClean="0"/>
              <a:t>classe</a:t>
            </a:r>
            <a:r>
              <a:rPr lang="pt-BR" dirty="0" smtClean="0"/>
              <a:t>, por </a:t>
            </a:r>
            <a:r>
              <a:rPr lang="pt-BR" b="1" dirty="0" smtClean="0"/>
              <a:t>pacotes de citação </a:t>
            </a:r>
            <a:r>
              <a:rPr lang="pt-BR" dirty="0" smtClean="0"/>
              <a:t>e de </a:t>
            </a:r>
            <a:r>
              <a:rPr lang="pt-BR" b="1" dirty="0" smtClean="0"/>
              <a:t>formatação de estilos </a:t>
            </a:r>
            <a:r>
              <a:rPr lang="pt-BR" dirty="0" smtClean="0"/>
              <a:t>bibliográficos, </a:t>
            </a:r>
          </a:p>
          <a:p>
            <a:pPr lvl="1"/>
            <a:r>
              <a:rPr lang="pt-BR" dirty="0" smtClean="0"/>
              <a:t>por </a:t>
            </a:r>
            <a:r>
              <a:rPr lang="pt-BR" b="1" dirty="0" smtClean="0"/>
              <a:t>exemplos</a:t>
            </a:r>
            <a:r>
              <a:rPr lang="pt-BR" dirty="0" smtClean="0"/>
              <a:t>, </a:t>
            </a:r>
            <a:r>
              <a:rPr lang="pt-BR" b="1" dirty="0" smtClean="0"/>
              <a:t>modelos de documentos </a:t>
            </a:r>
            <a:r>
              <a:rPr lang="pt-BR" dirty="0" smtClean="0"/>
              <a:t>e </a:t>
            </a:r>
          </a:p>
          <a:p>
            <a:pPr lvl="1"/>
            <a:r>
              <a:rPr lang="pt-BR" dirty="0" smtClean="0"/>
              <a:t>por uma ampla </a:t>
            </a:r>
            <a:r>
              <a:rPr lang="pt-BR" b="1" dirty="0" smtClean="0"/>
              <a:t>documentação</a:t>
            </a:r>
            <a:r>
              <a:rPr lang="pt-BR" dirty="0" smtClean="0"/>
              <a:t>. </a:t>
            </a:r>
          </a:p>
          <a:p>
            <a:r>
              <a:rPr lang="pt-BR" dirty="0" smtClean="0"/>
              <a:t>Regido por </a:t>
            </a:r>
            <a:r>
              <a:rPr lang="pt-BR" dirty="0" smtClean="0">
                <a:hlinkClick r:id="rId2"/>
              </a:rPr>
              <a:t>diretrizes</a:t>
            </a:r>
            <a:r>
              <a:rPr lang="pt-BR" dirty="0" smtClean="0"/>
              <a:t>: </a:t>
            </a:r>
          </a:p>
          <a:p>
            <a:pPr lvl="1"/>
            <a:r>
              <a:rPr lang="pt-BR" dirty="0" smtClean="0"/>
              <a:t>software livre, </a:t>
            </a:r>
          </a:p>
          <a:p>
            <a:pPr lvl="1"/>
            <a:r>
              <a:rPr lang="pt-BR" dirty="0" smtClean="0">
                <a:hlinkClick r:id="rId3"/>
              </a:rPr>
              <a:t>modelos canônicos</a:t>
            </a:r>
            <a:endParaRPr lang="pt-B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245428" y="5372242"/>
            <a:ext cx="4753429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>
              <a:hlinkClick r:id="rId4"/>
            </a:endParaRPr>
          </a:p>
          <a:p>
            <a:pPr algn="ctr"/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://code.google.com/p/abntex2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2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Principais diferenças entre o abnTeX1 e o abnTeX2</a:t>
            </a:r>
            <a:endParaRPr lang="pt-BR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18518"/>
              </p:ext>
            </p:extLst>
          </p:nvPr>
        </p:nvGraphicFramePr>
        <p:xfrm>
          <a:off x="653140" y="2165688"/>
          <a:ext cx="8109860" cy="4464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3287"/>
                <a:gridCol w="2008694"/>
                <a:gridCol w="3397879"/>
              </a:tblGrid>
              <a:tr h="3382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rgbClr val="FFFFFF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 </a:t>
                      </a:r>
                      <a:endParaRPr lang="pt-BR" sz="1500" dirty="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rgbClr val="FFFFFF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abnTeX1</a:t>
                      </a:r>
                      <a:endParaRPr lang="pt-BR" sz="150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rgbClr val="FFFFFF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abnTeX2</a:t>
                      </a:r>
                      <a:endParaRPr lang="pt-BR" sz="150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727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Escopo das normas </a:t>
                      </a:r>
                      <a:endParaRPr lang="pt-BR" sz="150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 dirty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ABNT, ISO e outros modelos específicos</a:t>
                      </a:r>
                      <a:endParaRPr lang="pt-BR" sz="1500" dirty="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 dirty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Apenas </a:t>
                      </a:r>
                      <a:r>
                        <a:rPr lang="pt-BR" sz="1500" b="1" dirty="0" smtClean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ABNT</a:t>
                      </a:r>
                      <a:r>
                        <a:rPr lang="pt-BR" sz="1500" dirty="0" smtClean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, tabelas </a:t>
                      </a:r>
                      <a:r>
                        <a:rPr lang="pt-BR" sz="1500" b="1" dirty="0" smtClean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IBGE</a:t>
                      </a:r>
                      <a:r>
                        <a:rPr lang="pt-BR" sz="1500" dirty="0" smtClean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 e suporte </a:t>
                      </a:r>
                      <a:r>
                        <a:rPr lang="pt-BR" sz="1500" dirty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limitado a </a:t>
                      </a:r>
                      <a:r>
                        <a:rPr lang="pt-BR" sz="1500" b="1" dirty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ISO</a:t>
                      </a:r>
                      <a:endParaRPr lang="pt-BR" sz="1500" b="1" dirty="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85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Versão das normas</a:t>
                      </a:r>
                      <a:endParaRPr lang="pt-BR" sz="150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 dirty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As vigentes até 2003</a:t>
                      </a:r>
                      <a:endParaRPr lang="pt-BR" sz="1500" dirty="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 dirty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Todas vigentes atualmente</a:t>
                      </a:r>
                      <a:endParaRPr lang="pt-BR" sz="1500" dirty="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9677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 b="1" dirty="0" smtClean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Modelos </a:t>
                      </a:r>
                      <a:r>
                        <a:rPr lang="pt-BR" sz="1500" b="1" dirty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e exemplos</a:t>
                      </a:r>
                      <a:endParaRPr lang="pt-BR" sz="1500" dirty="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Limitado</a:t>
                      </a:r>
                      <a:endParaRPr lang="pt-BR" sz="150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 dirty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Sim, são 7 modelos, incluindo Livros e </a:t>
                      </a:r>
                      <a:r>
                        <a:rPr lang="pt-BR" sz="1500" dirty="0" smtClean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Artigos e Apresentações</a:t>
                      </a:r>
                      <a:endParaRPr lang="pt-BR" sz="1500" dirty="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382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Modelo de patentes INPI</a:t>
                      </a:r>
                      <a:endParaRPr lang="pt-BR" sz="1500" dirty="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Sim</a:t>
                      </a:r>
                      <a:endParaRPr lang="pt-BR" sz="150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 dirty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Não</a:t>
                      </a:r>
                      <a:endParaRPr lang="pt-BR" sz="1500" dirty="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85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Suporte ao </a:t>
                      </a:r>
                      <a:r>
                        <a:rPr lang="pt-BR" sz="1500" b="1" i="1" dirty="0" err="1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backref</a:t>
                      </a:r>
                      <a:r>
                        <a:rPr lang="pt-BR" sz="1500" b="1" dirty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 e </a:t>
                      </a:r>
                      <a:r>
                        <a:rPr lang="pt-BR" sz="1500" b="1" i="1" dirty="0" err="1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beamer</a:t>
                      </a:r>
                      <a:endParaRPr lang="pt-BR" sz="1500" dirty="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Não; com erros</a:t>
                      </a:r>
                      <a:endParaRPr lang="pt-BR" sz="150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 dirty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Sim </a:t>
                      </a:r>
                      <a:endParaRPr lang="pt-BR" sz="1500" dirty="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85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Disponibilizado no CTAN</a:t>
                      </a:r>
                      <a:endParaRPr lang="pt-BR" sz="1500" dirty="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Não</a:t>
                      </a:r>
                      <a:endParaRPr lang="pt-BR" sz="150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 dirty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Sim: incorporado às distribuições </a:t>
                      </a:r>
                      <a:r>
                        <a:rPr lang="pt-BR" sz="1500" dirty="0" err="1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LaTeX</a:t>
                      </a:r>
                      <a:endParaRPr lang="pt-BR" sz="1500" dirty="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382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Classe padrão</a:t>
                      </a:r>
                      <a:endParaRPr lang="pt-BR" sz="150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Report</a:t>
                      </a:r>
                      <a:endParaRPr lang="pt-BR" sz="150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 dirty="0" err="1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Memoir</a:t>
                      </a:r>
                      <a:endParaRPr lang="pt-BR" sz="1500" dirty="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382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Licença</a:t>
                      </a:r>
                      <a:endParaRPr lang="pt-BR" sz="150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LPPL e FDL</a:t>
                      </a:r>
                      <a:endParaRPr lang="pt-BR" sz="150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 dirty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Apenas LPPL</a:t>
                      </a:r>
                      <a:endParaRPr lang="pt-BR" sz="1500" dirty="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85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Pacotes Linux nativos</a:t>
                      </a:r>
                      <a:endParaRPr lang="pt-BR" sz="1500" dirty="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Debian</a:t>
                      </a:r>
                      <a:endParaRPr lang="pt-BR" sz="150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500" dirty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Debian, </a:t>
                      </a:r>
                      <a:r>
                        <a:rPr lang="pt-BR" sz="1500" dirty="0" err="1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ArchLinux</a:t>
                      </a:r>
                      <a:r>
                        <a:rPr lang="pt-BR" sz="1500" dirty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, </a:t>
                      </a:r>
                      <a:r>
                        <a:rPr lang="pt-BR" sz="1500" dirty="0" err="1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Mageia</a:t>
                      </a:r>
                      <a:r>
                        <a:rPr lang="pt-BR" sz="1500" dirty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, </a:t>
                      </a:r>
                      <a:r>
                        <a:rPr lang="pt-BR" sz="1500" dirty="0" err="1" smtClean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Fedora</a:t>
                      </a:r>
                      <a:r>
                        <a:rPr lang="pt-BR" sz="1500" dirty="0" smtClean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 e instalação via </a:t>
                      </a:r>
                      <a:r>
                        <a:rPr lang="pt-BR" sz="1500" dirty="0" err="1" smtClean="0">
                          <a:solidFill>
                            <a:srgbClr val="000000"/>
                          </a:solidFill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make</a:t>
                      </a:r>
                      <a:endParaRPr lang="pt-BR" sz="1500" dirty="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390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Desciclopedia.org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620545" y="2698489"/>
            <a:ext cx="8034807" cy="352404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Arial"/>
                <a:cs typeface="Arial"/>
              </a:rPr>
              <a:t>LATEX</a:t>
            </a:r>
            <a:r>
              <a:rPr lang="pt-BR" dirty="0" smtClean="0">
                <a:latin typeface="Arial"/>
                <a:cs typeface="Arial"/>
              </a:rPr>
              <a:t/>
            </a:r>
            <a:br>
              <a:rPr lang="pt-BR" dirty="0" smtClean="0">
                <a:latin typeface="Arial"/>
                <a:cs typeface="Arial"/>
              </a:rPr>
            </a:br>
            <a:endParaRPr lang="pt-BR" dirty="0" smtClean="0">
              <a:latin typeface="Arial"/>
              <a:cs typeface="Arial"/>
            </a:endParaRPr>
          </a:p>
          <a:p>
            <a:r>
              <a:rPr lang="pt-BR" dirty="0" smtClean="0">
                <a:latin typeface="Arial"/>
                <a:cs typeface="Arial"/>
              </a:rPr>
              <a:t>É </a:t>
            </a:r>
            <a:r>
              <a:rPr lang="pt-BR" dirty="0">
                <a:latin typeface="Arial"/>
                <a:cs typeface="Arial"/>
              </a:rPr>
              <a:t>uma das disciplinas que não existem oficialmente na Ciência da Computação, mas que estão na grade de algum jeito, pois ou você aprende, ou seu professor metódico-pragmático-mala-sem-rodinhas fará aquela cara feia quando você for entregar o trabalho feito no Word.</a:t>
            </a:r>
            <a:r>
              <a:rPr lang="pt-BR" sz="2000" dirty="0">
                <a:latin typeface="Arial"/>
                <a:cs typeface="Arial"/>
              </a:rPr>
              <a:t> </a:t>
            </a:r>
            <a:r>
              <a:rPr lang="pt-BR" sz="2400" b="1" dirty="0">
                <a:latin typeface="Arial"/>
                <a:cs typeface="Arial"/>
              </a:rPr>
              <a:t>Não se preocupe, a curva de aprendizagem do </a:t>
            </a:r>
            <a:r>
              <a:rPr lang="pt-BR" sz="2400" b="1" dirty="0" err="1">
                <a:latin typeface="Arial"/>
                <a:cs typeface="Arial"/>
              </a:rPr>
              <a:t>LaTeX</a:t>
            </a:r>
            <a:r>
              <a:rPr lang="pt-BR" sz="2400" b="1" dirty="0">
                <a:latin typeface="Arial"/>
                <a:cs typeface="Arial"/>
              </a:rPr>
              <a:t> é suave, principalmente se você desistir no início.</a:t>
            </a:r>
            <a:endParaRPr lang="pt-BR" sz="2000" b="1" dirty="0">
              <a:latin typeface="Arial"/>
              <a:cs typeface="Arial"/>
            </a:endParaRPr>
          </a:p>
          <a:p>
            <a:endParaRPr lang="pt-BR" dirty="0" smtClean="0">
              <a:latin typeface="Arial"/>
              <a:cs typeface="Arial"/>
            </a:endParaRPr>
          </a:p>
          <a:p>
            <a:pPr algn="ctr"/>
            <a:r>
              <a:rPr lang="pt-BR" i="1" dirty="0" smtClean="0">
                <a:latin typeface="Arial"/>
                <a:cs typeface="Arial"/>
              </a:rPr>
              <a:t>“Porque </a:t>
            </a:r>
            <a:r>
              <a:rPr lang="pt-BR" i="1" dirty="0">
                <a:latin typeface="Arial"/>
                <a:cs typeface="Arial"/>
              </a:rPr>
              <a:t>até o texto dos trabalhos nós temos que </a:t>
            </a:r>
            <a:r>
              <a:rPr lang="pt-BR" i="1" dirty="0" smtClean="0">
                <a:latin typeface="Arial"/>
                <a:cs typeface="Arial"/>
              </a:rPr>
              <a:t>programar?”</a:t>
            </a:r>
          </a:p>
          <a:p>
            <a:endParaRPr lang="pt-BR" sz="1400" dirty="0" smtClean="0">
              <a:latin typeface="Arial"/>
              <a:cs typeface="Arial"/>
            </a:endParaRPr>
          </a:p>
          <a:p>
            <a:pPr algn="r"/>
            <a:r>
              <a:rPr lang="pt-BR" sz="1100" dirty="0">
                <a:latin typeface="Arial"/>
                <a:cs typeface="Arial"/>
              </a:rPr>
              <a:t>(</a:t>
            </a:r>
            <a:r>
              <a:rPr lang="pt-BR" sz="1100" dirty="0" smtClean="0">
                <a:latin typeface="Arial"/>
                <a:cs typeface="Arial"/>
                <a:hlinkClick r:id="rId2"/>
              </a:rPr>
              <a:t>http</a:t>
            </a:r>
            <a:r>
              <a:rPr lang="pt-BR" sz="1100" dirty="0">
                <a:latin typeface="Arial"/>
                <a:cs typeface="Arial"/>
                <a:hlinkClick r:id="rId2"/>
              </a:rPr>
              <a:t>://</a:t>
            </a:r>
            <a:r>
              <a:rPr lang="pt-BR" sz="1100" b="1" dirty="0">
                <a:latin typeface="Arial"/>
                <a:cs typeface="Arial"/>
                <a:hlinkClick r:id="rId2"/>
              </a:rPr>
              <a:t>desciclopedia.org</a:t>
            </a:r>
            <a:r>
              <a:rPr lang="pt-BR" sz="1100" dirty="0">
                <a:latin typeface="Arial"/>
                <a:cs typeface="Arial"/>
                <a:hlinkClick r:id="rId2"/>
              </a:rPr>
              <a:t>/wiki/Ci%C3%AAncia_da_Computa%C3%A7%C3%A3o#</a:t>
            </a:r>
            <a:r>
              <a:rPr lang="pt-BR" sz="1100" dirty="0" smtClean="0">
                <a:latin typeface="Arial"/>
                <a:cs typeface="Arial"/>
                <a:hlinkClick r:id="rId2"/>
              </a:rPr>
              <a:t>LaTeX</a:t>
            </a:r>
            <a:r>
              <a:rPr lang="pt-BR" sz="1100" dirty="0" smtClean="0">
                <a:latin typeface="Arial"/>
                <a:cs typeface="Arial"/>
              </a:rPr>
              <a:t>)</a:t>
            </a:r>
            <a:endParaRPr lang="pt-BR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2124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Compatível com as normas vigentes da ABNT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209800"/>
            <a:ext cx="8686801" cy="440570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80000"/>
              </a:lnSpc>
            </a:pPr>
            <a:r>
              <a:rPr lang="pt-BR" dirty="0"/>
              <a:t>ABNT NBR 6022:2003: </a:t>
            </a:r>
            <a:r>
              <a:rPr lang="pt-BR" b="1" dirty="0"/>
              <a:t>Artigo</a:t>
            </a:r>
            <a:r>
              <a:rPr lang="pt-BR" dirty="0"/>
              <a:t> em publicação periódica científica </a:t>
            </a:r>
            <a:r>
              <a:rPr lang="pt-BR" dirty="0" smtClean="0"/>
              <a:t>impressa</a:t>
            </a:r>
          </a:p>
          <a:p>
            <a:pPr>
              <a:lnSpc>
                <a:spcPct val="80000"/>
              </a:lnSpc>
            </a:pPr>
            <a:r>
              <a:rPr lang="pt-BR" dirty="0" smtClean="0"/>
              <a:t>ABNT </a:t>
            </a:r>
            <a:r>
              <a:rPr lang="pt-BR" dirty="0"/>
              <a:t>NBR 6023:2002: </a:t>
            </a:r>
            <a:r>
              <a:rPr lang="pt-BR" b="1" dirty="0"/>
              <a:t>Referência</a:t>
            </a:r>
            <a:r>
              <a:rPr lang="pt-BR" dirty="0"/>
              <a:t> </a:t>
            </a:r>
            <a:r>
              <a:rPr lang="pt-BR" dirty="0" smtClean="0"/>
              <a:t>– Elaboração</a:t>
            </a:r>
          </a:p>
          <a:p>
            <a:pPr>
              <a:lnSpc>
                <a:spcPct val="80000"/>
              </a:lnSpc>
            </a:pPr>
            <a:r>
              <a:rPr lang="pt-BR" dirty="0" smtClean="0"/>
              <a:t>ABNT NBR 6024:2012: </a:t>
            </a:r>
            <a:r>
              <a:rPr lang="pt-BR" b="1" dirty="0" smtClean="0"/>
              <a:t>Numeração progressiva das seções de um documento</a:t>
            </a:r>
          </a:p>
          <a:p>
            <a:pPr>
              <a:lnSpc>
                <a:spcPct val="80000"/>
              </a:lnSpc>
            </a:pPr>
            <a:r>
              <a:rPr lang="pt-BR" dirty="0" smtClean="0"/>
              <a:t>ABNT </a:t>
            </a:r>
            <a:r>
              <a:rPr lang="pt-BR" dirty="0"/>
              <a:t>NBR 6027:2012: </a:t>
            </a:r>
            <a:r>
              <a:rPr lang="pt-BR" b="1" dirty="0" smtClean="0"/>
              <a:t>Sumário</a:t>
            </a:r>
          </a:p>
          <a:p>
            <a:pPr>
              <a:lnSpc>
                <a:spcPct val="80000"/>
              </a:lnSpc>
            </a:pPr>
            <a:r>
              <a:rPr lang="pt-BR" dirty="0" smtClean="0"/>
              <a:t>ABNT </a:t>
            </a:r>
            <a:r>
              <a:rPr lang="pt-BR" dirty="0"/>
              <a:t>NBR 6028:2003: </a:t>
            </a:r>
            <a:r>
              <a:rPr lang="pt-BR" b="1" dirty="0" smtClean="0"/>
              <a:t>Resumo</a:t>
            </a:r>
          </a:p>
          <a:p>
            <a:pPr>
              <a:lnSpc>
                <a:spcPct val="80000"/>
              </a:lnSpc>
            </a:pPr>
            <a:r>
              <a:rPr lang="pt-BR" dirty="0"/>
              <a:t>ABNT NBR </a:t>
            </a:r>
            <a:r>
              <a:rPr lang="pt-BR" dirty="0" smtClean="0"/>
              <a:t>6029:2006: </a:t>
            </a:r>
            <a:r>
              <a:rPr lang="pt-BR" b="1" dirty="0" smtClean="0"/>
              <a:t>Livros</a:t>
            </a:r>
            <a:r>
              <a:rPr lang="pt-BR" dirty="0" smtClean="0"/>
              <a:t> e </a:t>
            </a:r>
            <a:r>
              <a:rPr lang="pt-BR" b="1" dirty="0" smtClean="0"/>
              <a:t>folhetos</a:t>
            </a:r>
            <a:endParaRPr lang="pt-BR" b="1" dirty="0"/>
          </a:p>
          <a:p>
            <a:pPr>
              <a:lnSpc>
                <a:spcPct val="80000"/>
              </a:lnSpc>
            </a:pPr>
            <a:r>
              <a:rPr lang="pt-BR" dirty="0" smtClean="0"/>
              <a:t>ABNT </a:t>
            </a:r>
            <a:r>
              <a:rPr lang="pt-BR" dirty="0"/>
              <a:t>NBR 6034:2004: </a:t>
            </a:r>
            <a:r>
              <a:rPr lang="pt-BR" b="1" dirty="0" smtClean="0"/>
              <a:t>Índice</a:t>
            </a:r>
          </a:p>
          <a:p>
            <a:pPr>
              <a:lnSpc>
                <a:spcPct val="80000"/>
              </a:lnSpc>
            </a:pPr>
            <a:r>
              <a:rPr lang="pt-BR" dirty="0" smtClean="0"/>
              <a:t>ABNT </a:t>
            </a:r>
            <a:r>
              <a:rPr lang="pt-BR" dirty="0"/>
              <a:t>NBR 10520:2002: </a:t>
            </a:r>
            <a:r>
              <a:rPr lang="pt-BR" b="1" dirty="0" smtClean="0"/>
              <a:t>Citações</a:t>
            </a:r>
          </a:p>
          <a:p>
            <a:pPr>
              <a:lnSpc>
                <a:spcPct val="80000"/>
              </a:lnSpc>
            </a:pPr>
            <a:r>
              <a:rPr lang="pt-BR" dirty="0" smtClean="0"/>
              <a:t>ABNT </a:t>
            </a:r>
            <a:r>
              <a:rPr lang="pt-BR" dirty="0"/>
              <a:t>NBR 10719:2011: </a:t>
            </a:r>
            <a:r>
              <a:rPr lang="pt-BR" b="1" dirty="0"/>
              <a:t>Relatório técnico e/ou </a:t>
            </a:r>
            <a:r>
              <a:rPr lang="pt-BR" b="1" dirty="0" smtClean="0"/>
              <a:t>científico</a:t>
            </a:r>
          </a:p>
          <a:p>
            <a:pPr>
              <a:lnSpc>
                <a:spcPct val="80000"/>
              </a:lnSpc>
            </a:pPr>
            <a:r>
              <a:rPr lang="pt-BR" dirty="0" smtClean="0"/>
              <a:t>ABNT </a:t>
            </a:r>
            <a:r>
              <a:rPr lang="pt-BR" dirty="0"/>
              <a:t>NBR 14724:2011: </a:t>
            </a:r>
            <a:r>
              <a:rPr lang="pt-BR" b="1" dirty="0"/>
              <a:t>Trabalhos </a:t>
            </a:r>
            <a:r>
              <a:rPr lang="pt-BR" b="1" dirty="0" smtClean="0"/>
              <a:t>acadêmicos</a:t>
            </a:r>
          </a:p>
          <a:p>
            <a:pPr>
              <a:lnSpc>
                <a:spcPct val="80000"/>
              </a:lnSpc>
            </a:pPr>
            <a:r>
              <a:rPr lang="pt-BR" dirty="0" smtClean="0"/>
              <a:t>ABNT </a:t>
            </a:r>
            <a:r>
              <a:rPr lang="pt-BR" dirty="0"/>
              <a:t>NBR 15287:2011: </a:t>
            </a:r>
            <a:r>
              <a:rPr lang="pt-BR" b="1" dirty="0"/>
              <a:t>Projeto de </a:t>
            </a:r>
            <a:r>
              <a:rPr lang="pt-BR" b="1" dirty="0" smtClean="0"/>
              <a:t>pesquisa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634327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827820"/>
            <a:ext cx="6508377" cy="1143000"/>
          </a:xfrm>
        </p:spPr>
        <p:txBody>
          <a:bodyPr/>
          <a:lstStyle/>
          <a:p>
            <a:r>
              <a:rPr lang="pt-BR" dirty="0" smtClean="0"/>
              <a:t>Alguns números (11.10.2014)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2057400"/>
            <a:ext cx="8686801" cy="4800600"/>
          </a:xfrm>
        </p:spPr>
        <p:txBody>
          <a:bodyPr>
            <a:normAutofit lnSpcReduction="10000"/>
          </a:bodyPr>
          <a:lstStyle/>
          <a:p>
            <a:r>
              <a:rPr lang="pt-BR" sz="2400" dirty="0" smtClean="0"/>
              <a:t>Projeto iniciado em </a:t>
            </a:r>
            <a:r>
              <a:rPr lang="pt-BR" sz="2400" b="1" dirty="0" smtClean="0"/>
              <a:t>abril de 2012</a:t>
            </a:r>
            <a:endParaRPr lang="pt-BR" sz="2400" dirty="0" smtClean="0"/>
          </a:p>
          <a:p>
            <a:r>
              <a:rPr lang="pt-BR" sz="2400" dirty="0" smtClean="0"/>
              <a:t>Primeira versão disponibilizada ao público: </a:t>
            </a:r>
            <a:r>
              <a:rPr lang="pt-BR" sz="2400" b="1" dirty="0" smtClean="0"/>
              <a:t>20.12.2012</a:t>
            </a:r>
            <a:endParaRPr lang="pt-BR" sz="2400" dirty="0" smtClean="0"/>
          </a:p>
          <a:p>
            <a:r>
              <a:rPr lang="pt-BR" sz="2400" b="1" dirty="0" smtClean="0"/>
              <a:t>Downloads contados*</a:t>
            </a:r>
            <a:r>
              <a:rPr lang="pt-BR" sz="2400" dirty="0" smtClean="0"/>
              <a:t> (até 11.10.2013)</a:t>
            </a:r>
            <a:r>
              <a:rPr lang="pt-BR" sz="2400" b="1" dirty="0" smtClean="0"/>
              <a:t>: 34.859</a:t>
            </a:r>
          </a:p>
          <a:p>
            <a:r>
              <a:rPr lang="pt-BR" sz="2400" dirty="0" smtClean="0"/>
              <a:t>Visitantes </a:t>
            </a:r>
            <a:r>
              <a:rPr lang="pt-BR" sz="2400" dirty="0"/>
              <a:t>únicos no site </a:t>
            </a:r>
            <a:r>
              <a:rPr lang="pt-BR" sz="2400" dirty="0" smtClean="0"/>
              <a:t>(desde 2.2013): </a:t>
            </a:r>
            <a:r>
              <a:rPr lang="pt-BR" sz="2400" b="1" dirty="0" smtClean="0"/>
              <a:t>50.602</a:t>
            </a:r>
          </a:p>
          <a:p>
            <a:r>
              <a:rPr lang="pt-BR" sz="2400" dirty="0" smtClean="0"/>
              <a:t>Ampla comunidade:</a:t>
            </a:r>
          </a:p>
          <a:p>
            <a:pPr lvl="1"/>
            <a:r>
              <a:rPr lang="pt-BR" sz="2000" dirty="0"/>
              <a:t>Colaboradores diretos: </a:t>
            </a:r>
            <a:r>
              <a:rPr lang="pt-BR" sz="2000" dirty="0" smtClean="0"/>
              <a:t>			  </a:t>
            </a:r>
            <a:r>
              <a:rPr lang="pt-BR" sz="2000" b="1" dirty="0" smtClean="0"/>
              <a:t>55 </a:t>
            </a:r>
            <a:r>
              <a:rPr lang="pt-BR" sz="2000" dirty="0" smtClean="0"/>
              <a:t>(</a:t>
            </a:r>
            <a:r>
              <a:rPr lang="pt-BR" sz="2000" dirty="0"/>
              <a:t>eram </a:t>
            </a:r>
            <a:r>
              <a:rPr lang="pt-BR" sz="2000" dirty="0" smtClean="0"/>
              <a:t>35 </a:t>
            </a:r>
            <a:r>
              <a:rPr lang="pt-BR" sz="1600" dirty="0" smtClean="0"/>
              <a:t>em 6.2013</a:t>
            </a:r>
            <a:r>
              <a:rPr lang="pt-BR" sz="2000" dirty="0" smtClean="0"/>
              <a:t>)</a:t>
            </a:r>
            <a:endParaRPr lang="pt-BR" sz="2000" dirty="0"/>
          </a:p>
          <a:p>
            <a:pPr lvl="1"/>
            <a:r>
              <a:rPr lang="pt-BR" sz="2000" dirty="0" smtClean="0"/>
              <a:t>Pessoas no </a:t>
            </a:r>
            <a:r>
              <a:rPr lang="pt-BR" sz="2000" b="1" dirty="0" smtClean="0"/>
              <a:t>grupo de desenvolvedores</a:t>
            </a:r>
            <a:r>
              <a:rPr lang="pt-BR" sz="2000" dirty="0" smtClean="0"/>
              <a:t>: 	184 (eram 66)</a:t>
            </a:r>
            <a:endParaRPr lang="pt-BR" sz="2000" b="1" dirty="0" smtClean="0"/>
          </a:p>
          <a:p>
            <a:pPr lvl="1"/>
            <a:r>
              <a:rPr lang="pt-BR" sz="2000" dirty="0" smtClean="0"/>
              <a:t>Pessoas </a:t>
            </a:r>
            <a:r>
              <a:rPr lang="pt-BR" sz="2000" dirty="0"/>
              <a:t>no </a:t>
            </a:r>
            <a:r>
              <a:rPr lang="pt-BR" sz="2000" b="1" dirty="0"/>
              <a:t>grupo </a:t>
            </a:r>
            <a:r>
              <a:rPr lang="pt-BR" sz="2000" b="1" dirty="0" smtClean="0"/>
              <a:t>de usuários</a:t>
            </a:r>
            <a:r>
              <a:rPr lang="pt-BR" sz="2000" dirty="0" smtClean="0"/>
              <a:t>: 		479</a:t>
            </a:r>
            <a:r>
              <a:rPr lang="pt-BR" sz="2000" b="1" dirty="0" smtClean="0"/>
              <a:t> </a:t>
            </a:r>
            <a:r>
              <a:rPr lang="pt-BR" sz="2000" dirty="0" smtClean="0"/>
              <a:t>(eram 245)</a:t>
            </a:r>
          </a:p>
          <a:p>
            <a:pPr lvl="1"/>
            <a:r>
              <a:rPr lang="pt-BR" sz="2000" dirty="0" smtClean="0"/>
              <a:t>Customizações:				  15</a:t>
            </a:r>
          </a:p>
          <a:p>
            <a:pPr marL="457200" lvl="2" indent="0">
              <a:buNone/>
            </a:pPr>
            <a:r>
              <a:rPr lang="pt-BR" sz="2000" dirty="0" smtClean="0"/>
              <a:t>(UNIJUI, UFPR, UNISUL, CEFET/MG, UFV, UFC, UFSC, IME, ...)		</a:t>
            </a:r>
          </a:p>
        </p:txBody>
      </p:sp>
    </p:spTree>
    <p:extLst>
      <p:ext uri="{BB962C8B-B14F-4D97-AF65-F5344CB8AC3E}">
        <p14:creationId xmlns:p14="http://schemas.microsoft.com/office/powerpoint/2010/main" val="2397785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Modelos e documentação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209800"/>
            <a:ext cx="8250708" cy="4648200"/>
          </a:xfrm>
        </p:spPr>
        <p:txBody>
          <a:bodyPr>
            <a:normAutofit lnSpcReduction="10000"/>
          </a:bodyPr>
          <a:lstStyle/>
          <a:p>
            <a:r>
              <a:rPr lang="pt-BR" dirty="0" smtClean="0">
                <a:hlinkClick r:id="rId2"/>
              </a:rPr>
              <a:t>Wiki</a:t>
            </a:r>
            <a:r>
              <a:rPr lang="pt-BR" dirty="0" smtClean="0"/>
              <a:t> (ferramentas, orientações de instalação, comunidade)</a:t>
            </a:r>
          </a:p>
          <a:p>
            <a:r>
              <a:rPr lang="pt-BR" dirty="0" smtClean="0">
                <a:hlinkClick r:id="rId3"/>
              </a:rPr>
              <a:t>Modelos</a:t>
            </a:r>
            <a:endParaRPr lang="pt-BR" dirty="0" smtClean="0"/>
          </a:p>
          <a:p>
            <a:pPr lvl="1"/>
            <a:r>
              <a:rPr lang="pt-BR" dirty="0" smtClean="0">
                <a:hlinkClick r:id="rId4" action="ppaction://hlinkfile"/>
              </a:rPr>
              <a:t>Trabalho acadêmico </a:t>
            </a:r>
            <a:r>
              <a:rPr lang="pt-BR" dirty="0" smtClean="0"/>
              <a:t>(tese, dissertação e outros do gênero);</a:t>
            </a:r>
          </a:p>
          <a:p>
            <a:pPr lvl="1"/>
            <a:r>
              <a:rPr lang="pt-BR" dirty="0" smtClean="0"/>
              <a:t>Relatório técnico;</a:t>
            </a:r>
          </a:p>
          <a:p>
            <a:pPr lvl="1"/>
            <a:r>
              <a:rPr lang="pt-BR" dirty="0" smtClean="0"/>
              <a:t>Projeto de pesquisa;</a:t>
            </a:r>
          </a:p>
          <a:p>
            <a:pPr lvl="1"/>
            <a:r>
              <a:rPr lang="pt-BR" dirty="0" smtClean="0"/>
              <a:t>Artigo científico;</a:t>
            </a:r>
          </a:p>
          <a:p>
            <a:pPr lvl="1"/>
            <a:r>
              <a:rPr lang="pt-BR" dirty="0" smtClean="0"/>
              <a:t>Livro.</a:t>
            </a:r>
          </a:p>
          <a:p>
            <a:r>
              <a:rPr lang="pt-BR" dirty="0" smtClean="0"/>
              <a:t>Manuais</a:t>
            </a:r>
          </a:p>
          <a:p>
            <a:pPr lvl="1"/>
            <a:r>
              <a:rPr lang="pt-BR" dirty="0" smtClean="0">
                <a:hlinkClick r:id="rId5"/>
              </a:rPr>
              <a:t>Manual da classe</a:t>
            </a:r>
            <a:r>
              <a:rPr lang="pt-BR" dirty="0" smtClean="0"/>
              <a:t>;</a:t>
            </a:r>
          </a:p>
          <a:p>
            <a:pPr lvl="1"/>
            <a:r>
              <a:rPr lang="pt-BR" dirty="0" smtClean="0">
                <a:hlinkClick r:id="rId6"/>
              </a:rPr>
              <a:t>Manual dos estilos bibliográficos (ABNT NBR 6023)</a:t>
            </a:r>
            <a:endParaRPr lang="pt-BR" dirty="0" smtClean="0"/>
          </a:p>
          <a:p>
            <a:pPr lvl="1"/>
            <a:r>
              <a:rPr lang="pt-BR" dirty="0">
                <a:hlinkClick r:id="rId7"/>
              </a:rPr>
              <a:t>Manual dos estilos bibliográficos (ABNT NBR </a:t>
            </a:r>
            <a:r>
              <a:rPr lang="pt-BR" dirty="0" smtClean="0">
                <a:hlinkClick r:id="rId7"/>
              </a:rPr>
              <a:t>10520)</a:t>
            </a:r>
            <a:endParaRPr lang="pt-BR" dirty="0" smtClean="0"/>
          </a:p>
          <a:p>
            <a:r>
              <a:rPr lang="pt-BR" dirty="0" smtClean="0">
                <a:hlinkClick r:id="rId8"/>
              </a:rPr>
              <a:t>Livro de introdução a LaTeX</a:t>
            </a:r>
            <a:r>
              <a:rPr lang="pt-BR" dirty="0" smtClean="0"/>
              <a:t> de um dos membros do grupo.</a:t>
            </a:r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564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 descr="Tabela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714"/>
            <a:ext cx="9144000" cy="645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2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 de apresentação de slides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 descr="Apresentacao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2057400"/>
            <a:ext cx="8322099" cy="473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32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Exemplos de Livro com </a:t>
            </a:r>
            <a:r>
              <a:rPr lang="pt-BR" dirty="0" err="1" smtClean="0"/>
              <a:t>Markdown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 descr="markdown-latex-livro-times-eficaz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9277551" cy="473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4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Pode ajudar? </a:t>
            </a:r>
            <a:br>
              <a:rPr lang="pt-BR" dirty="0" smtClean="0"/>
            </a:br>
            <a:r>
              <a:rPr lang="pt-BR" dirty="0" smtClean="0"/>
              <a:t>Precisa de ajuda?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209800"/>
            <a:ext cx="8250708" cy="4648200"/>
          </a:xfrm>
        </p:spPr>
        <p:txBody>
          <a:bodyPr>
            <a:normAutofit/>
          </a:bodyPr>
          <a:lstStyle/>
          <a:p>
            <a:r>
              <a:rPr lang="pt-BR" dirty="0" smtClean="0"/>
              <a:t>Ajude-nos </a:t>
            </a:r>
            <a:r>
              <a:rPr lang="pt-BR" dirty="0" smtClean="0">
                <a:hlinkClick r:id="rId2"/>
              </a:rPr>
              <a:t>na divulgação</a:t>
            </a:r>
            <a:r>
              <a:rPr lang="pt-BR" dirty="0" smtClean="0"/>
              <a:t>;</a:t>
            </a:r>
          </a:p>
          <a:p>
            <a:r>
              <a:rPr lang="pt-BR" dirty="0" smtClean="0"/>
              <a:t>Ajude-nos </a:t>
            </a:r>
            <a:r>
              <a:rPr lang="pt-BR" dirty="0" smtClean="0">
                <a:hlinkClick r:id="rId3"/>
              </a:rPr>
              <a:t>no desenvolvimento</a:t>
            </a:r>
            <a:r>
              <a:rPr lang="pt-BR" dirty="0" smtClean="0"/>
              <a:t>: veja as </a:t>
            </a:r>
            <a:r>
              <a:rPr lang="pt-BR" dirty="0" smtClean="0">
                <a:hlinkClick r:id="rId4"/>
              </a:rPr>
              <a:t>issues abertas</a:t>
            </a:r>
            <a:r>
              <a:rPr lang="pt-BR" dirty="0" smtClean="0"/>
              <a:t>;</a:t>
            </a:r>
          </a:p>
          <a:p>
            <a:r>
              <a:rPr lang="pt-BR" dirty="0" smtClean="0">
                <a:hlinkClick r:id="rId5"/>
              </a:rPr>
              <a:t>Customize</a:t>
            </a:r>
            <a:r>
              <a:rPr lang="pt-BR" dirty="0" smtClean="0"/>
              <a:t> o abnTeX2;</a:t>
            </a:r>
          </a:p>
          <a:p>
            <a:pPr lvl="1"/>
            <a:r>
              <a:rPr lang="pt-BR" dirty="0" smtClean="0"/>
              <a:t>Veja as </a:t>
            </a:r>
            <a:r>
              <a:rPr lang="pt-BR" dirty="0" smtClean="0">
                <a:hlinkClick r:id="rId6"/>
              </a:rPr>
              <a:t>customizações que conhecemos</a:t>
            </a:r>
            <a:r>
              <a:rPr lang="pt-BR" dirty="0" smtClean="0"/>
              <a:t>;</a:t>
            </a:r>
          </a:p>
          <a:p>
            <a:r>
              <a:rPr lang="pt-BR" dirty="0"/>
              <a:t>Ofereça-nos </a:t>
            </a:r>
            <a:r>
              <a:rPr lang="pt-BR" dirty="0">
                <a:hlinkClick r:id="rId7"/>
              </a:rPr>
              <a:t>ajuda institucional</a:t>
            </a:r>
            <a:r>
              <a:rPr lang="pt-BR" dirty="0"/>
              <a:t>;</a:t>
            </a:r>
          </a:p>
          <a:p>
            <a:r>
              <a:rPr lang="pt-BR" dirty="0" smtClean="0"/>
              <a:t>Participe dos </a:t>
            </a:r>
            <a:r>
              <a:rPr lang="pt-BR" dirty="0" smtClean="0">
                <a:hlinkClick r:id="rId8"/>
              </a:rPr>
              <a:t>grupos de discussão</a:t>
            </a:r>
            <a:r>
              <a:rPr lang="pt-BR" dirty="0" smtClean="0"/>
              <a:t>;</a:t>
            </a:r>
            <a:endParaRPr lang="pt-BR" dirty="0"/>
          </a:p>
          <a:p>
            <a:r>
              <a:rPr lang="pt-BR" dirty="0" smtClean="0"/>
              <a:t>Conheça as </a:t>
            </a:r>
            <a:r>
              <a:rPr lang="pt-BR" dirty="0" smtClean="0">
                <a:hlinkClick r:id="rId9"/>
              </a:rPr>
              <a:t>pessoas do projeto</a:t>
            </a:r>
            <a:r>
              <a:rPr lang="pt-BR" dirty="0" smtClean="0"/>
              <a:t>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2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42" y="739254"/>
            <a:ext cx="8218834" cy="1143000"/>
          </a:xfrm>
        </p:spPr>
        <p:txBody>
          <a:bodyPr/>
          <a:lstStyle/>
          <a:p>
            <a:pPr algn="ctr"/>
            <a:r>
              <a:rPr lang="pt-BR" dirty="0" smtClean="0"/>
              <a:t>Obrigado!</a:t>
            </a:r>
            <a:endParaRPr lang="pt-BR" dirty="0"/>
          </a:p>
        </p:txBody>
      </p:sp>
      <p:pic>
        <p:nvPicPr>
          <p:cNvPr id="5" name="Picture 4" descr="abntex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809" y="5214086"/>
            <a:ext cx="3678767" cy="943600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246042" y="5214086"/>
            <a:ext cx="4775767" cy="14094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b="1" dirty="0" smtClean="0"/>
              <a:t>Lauro César </a:t>
            </a:r>
            <a:r>
              <a:rPr lang="pt-BR" b="1" dirty="0" err="1" smtClean="0"/>
              <a:t>Araujo</a:t>
            </a:r>
            <a:r>
              <a:rPr lang="pt-BR" b="1" dirty="0"/>
              <a:t/>
            </a:r>
            <a:br>
              <a:rPr lang="pt-BR" b="1" dirty="0"/>
            </a:br>
            <a:r>
              <a:rPr lang="pt-BR" b="1" dirty="0" smtClean="0">
                <a:hlinkClick r:id="rId3"/>
              </a:rPr>
              <a:t>laurocesar@laurocesar.com</a:t>
            </a:r>
            <a:r>
              <a:rPr lang="pt-BR" b="1" dirty="0"/>
              <a:t/>
            </a:r>
            <a:br>
              <a:rPr lang="pt-BR" b="1" dirty="0"/>
            </a:br>
            <a:r>
              <a:rPr lang="pt-BR" sz="1400" dirty="0" smtClean="0">
                <a:hlinkClick r:id="rId4"/>
              </a:rPr>
              <a:t>http://abntex2.googlecode.com/</a:t>
            </a:r>
            <a:r>
              <a:rPr lang="pt-BR" sz="1400" dirty="0"/>
              <a:t/>
            </a:r>
            <a:br>
              <a:rPr lang="pt-BR" sz="1400" dirty="0"/>
            </a:br>
            <a:r>
              <a:rPr lang="pt-BR" dirty="0" err="1"/>
              <a:t>Latinoware</a:t>
            </a:r>
            <a:r>
              <a:rPr lang="pt-BR" dirty="0"/>
              <a:t> 2014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9949" y="2877285"/>
            <a:ext cx="7637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i="1" dirty="0" smtClean="0">
                <a:latin typeface="LM Roman 10 Regular"/>
                <a:cs typeface="LM Roman 10 Regular"/>
              </a:rPr>
              <a:t>“Este trabalho é dedicado </a:t>
            </a:r>
            <a:r>
              <a:rPr lang="pt-BR" sz="2400" i="1" dirty="0" err="1" smtClean="0">
                <a:latin typeface="LM Roman 10 Regular"/>
                <a:cs typeface="LM Roman 10 Regular"/>
              </a:rPr>
              <a:t>às</a:t>
            </a:r>
            <a:r>
              <a:rPr lang="pt-BR" sz="2400" i="1" dirty="0" smtClean="0">
                <a:latin typeface="LM Roman 10 Regular"/>
                <a:cs typeface="LM Roman 10 Regular"/>
              </a:rPr>
              <a:t> </a:t>
            </a:r>
            <a:r>
              <a:rPr lang="pt-BR" sz="2400" i="1" dirty="0" err="1" smtClean="0">
                <a:latin typeface="LM Roman 10 Regular"/>
                <a:cs typeface="LM Roman 10 Regular"/>
              </a:rPr>
              <a:t>crianças</a:t>
            </a:r>
            <a:r>
              <a:rPr lang="pt-BR" sz="2400" i="1" dirty="0" smtClean="0">
                <a:latin typeface="LM Roman 10 Regular"/>
                <a:cs typeface="LM Roman 10 Regular"/>
              </a:rPr>
              <a:t> adultas que, quando pequenas, sonharam em se tornar cientistas.”</a:t>
            </a:r>
            <a:r>
              <a:rPr lang="en-US" sz="2400" i="1" dirty="0" smtClean="0">
                <a:latin typeface="LM Roman 10 Regular"/>
                <a:cs typeface="LM Roman 10 Regular"/>
              </a:rPr>
              <a:t>*</a:t>
            </a:r>
            <a:endParaRPr lang="en-US" sz="2400" dirty="0">
              <a:latin typeface="LM Roman 10 Regular"/>
              <a:cs typeface="LM Roman 10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77693" y="6293396"/>
            <a:ext cx="2622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i="1" dirty="0" smtClean="0">
                <a:latin typeface="LM Roman 10 Regular"/>
                <a:cs typeface="LM Roman 10 Regular"/>
              </a:rPr>
              <a:t>* Dedicatória usada no </a:t>
            </a:r>
          </a:p>
          <a:p>
            <a:pPr algn="r"/>
            <a:r>
              <a:rPr lang="pt-BR" sz="800" i="1" dirty="0" smtClean="0">
                <a:latin typeface="LM Roman 10 Regular"/>
                <a:cs typeface="LM Roman 10 Regular"/>
              </a:rPr>
              <a:t>Modelo canônico de trabalho acadêmico </a:t>
            </a:r>
          </a:p>
          <a:p>
            <a:pPr algn="r"/>
            <a:r>
              <a:rPr lang="pt-BR" sz="800" i="1" dirty="0" smtClean="0">
                <a:latin typeface="LM Roman 10 Regular"/>
                <a:cs typeface="LM Roman 10 Regular"/>
              </a:rPr>
              <a:t>distribuído com oabnTeX2. Lauro César</a:t>
            </a:r>
            <a:endParaRPr lang="pt-BR" sz="800" dirty="0">
              <a:latin typeface="LM Roman 10 Regular"/>
              <a:cs typeface="LM Roman 10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70628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Desciclopedia.org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620545" y="2698489"/>
            <a:ext cx="8034807" cy="352404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Arial"/>
                <a:cs typeface="Arial"/>
              </a:rPr>
              <a:t>LATEX</a:t>
            </a:r>
            <a:r>
              <a:rPr lang="pt-BR" dirty="0" smtClean="0">
                <a:latin typeface="Arial"/>
                <a:cs typeface="Arial"/>
              </a:rPr>
              <a:t/>
            </a:r>
            <a:br>
              <a:rPr lang="pt-BR" dirty="0" smtClean="0">
                <a:latin typeface="Arial"/>
                <a:cs typeface="Arial"/>
              </a:rPr>
            </a:br>
            <a:endParaRPr lang="pt-BR" dirty="0" smtClean="0">
              <a:latin typeface="Arial"/>
              <a:cs typeface="Arial"/>
            </a:endParaRPr>
          </a:p>
          <a:p>
            <a:r>
              <a:rPr lang="pt-BR" dirty="0" smtClean="0">
                <a:latin typeface="Arial"/>
                <a:cs typeface="Arial"/>
              </a:rPr>
              <a:t>É </a:t>
            </a:r>
            <a:r>
              <a:rPr lang="pt-BR" dirty="0">
                <a:latin typeface="Arial"/>
                <a:cs typeface="Arial"/>
              </a:rPr>
              <a:t>uma das disciplinas que não existem oficialmente na Ciência da Computação, mas que estão na grade de algum jeito, pois ou você aprende, ou seu professor metódico-pragmático-mala-sem-rodinhas fará aquela cara feia quando você for entregar o trabalho feito no Word.</a:t>
            </a:r>
            <a:r>
              <a:rPr lang="pt-BR" sz="2000" dirty="0">
                <a:latin typeface="Arial"/>
                <a:cs typeface="Arial"/>
              </a:rPr>
              <a:t> </a:t>
            </a:r>
            <a:r>
              <a:rPr lang="pt-BR" sz="2400" b="1" dirty="0">
                <a:latin typeface="Arial"/>
                <a:cs typeface="Arial"/>
              </a:rPr>
              <a:t>Não se preocupe, a curva de aprendizagem do </a:t>
            </a:r>
            <a:r>
              <a:rPr lang="pt-BR" sz="2400" b="1" dirty="0" err="1">
                <a:latin typeface="Arial"/>
                <a:cs typeface="Arial"/>
              </a:rPr>
              <a:t>LaTeX</a:t>
            </a:r>
            <a:r>
              <a:rPr lang="pt-BR" sz="2400" b="1" dirty="0">
                <a:latin typeface="Arial"/>
                <a:cs typeface="Arial"/>
              </a:rPr>
              <a:t> é suave, principalmente se você desistir no início.</a:t>
            </a:r>
            <a:endParaRPr lang="pt-BR" sz="2000" b="1" dirty="0">
              <a:latin typeface="Arial"/>
              <a:cs typeface="Arial"/>
            </a:endParaRPr>
          </a:p>
          <a:p>
            <a:endParaRPr lang="pt-BR" dirty="0" smtClean="0">
              <a:latin typeface="Arial"/>
              <a:cs typeface="Arial"/>
            </a:endParaRPr>
          </a:p>
          <a:p>
            <a:pPr algn="ctr"/>
            <a:r>
              <a:rPr lang="pt-BR" i="1" dirty="0" smtClean="0">
                <a:latin typeface="Arial"/>
                <a:cs typeface="Arial"/>
              </a:rPr>
              <a:t>“Porque </a:t>
            </a:r>
            <a:r>
              <a:rPr lang="pt-BR" i="1" dirty="0">
                <a:latin typeface="Arial"/>
                <a:cs typeface="Arial"/>
              </a:rPr>
              <a:t>até o texto dos trabalhos nós temos que </a:t>
            </a:r>
            <a:r>
              <a:rPr lang="pt-BR" i="1" dirty="0" smtClean="0">
                <a:latin typeface="Arial"/>
                <a:cs typeface="Arial"/>
              </a:rPr>
              <a:t>programar?”</a:t>
            </a:r>
          </a:p>
          <a:p>
            <a:endParaRPr lang="pt-BR" sz="1400" dirty="0" smtClean="0">
              <a:latin typeface="Arial"/>
              <a:cs typeface="Arial"/>
            </a:endParaRPr>
          </a:p>
          <a:p>
            <a:pPr algn="r"/>
            <a:r>
              <a:rPr lang="pt-BR" sz="1100" dirty="0">
                <a:latin typeface="Arial"/>
                <a:cs typeface="Arial"/>
              </a:rPr>
              <a:t>(</a:t>
            </a:r>
            <a:r>
              <a:rPr lang="pt-BR" sz="1100" dirty="0" smtClean="0">
                <a:latin typeface="Arial"/>
                <a:cs typeface="Arial"/>
                <a:hlinkClick r:id="rId2"/>
              </a:rPr>
              <a:t>http</a:t>
            </a:r>
            <a:r>
              <a:rPr lang="pt-BR" sz="1100" dirty="0">
                <a:latin typeface="Arial"/>
                <a:cs typeface="Arial"/>
                <a:hlinkClick r:id="rId2"/>
              </a:rPr>
              <a:t>://</a:t>
            </a:r>
            <a:r>
              <a:rPr lang="pt-BR" sz="1100" b="1" dirty="0">
                <a:latin typeface="Arial"/>
                <a:cs typeface="Arial"/>
                <a:hlinkClick r:id="rId2"/>
              </a:rPr>
              <a:t>desciclopedia.org</a:t>
            </a:r>
            <a:r>
              <a:rPr lang="pt-BR" sz="1100" dirty="0">
                <a:latin typeface="Arial"/>
                <a:cs typeface="Arial"/>
                <a:hlinkClick r:id="rId2"/>
              </a:rPr>
              <a:t>/wiki/Ci%C3%AAncia_da_Computa%C3%A7%C3%A3o#</a:t>
            </a:r>
            <a:r>
              <a:rPr lang="pt-BR" sz="1100" dirty="0" smtClean="0">
                <a:latin typeface="Arial"/>
                <a:cs typeface="Arial"/>
                <a:hlinkClick r:id="rId2"/>
              </a:rPr>
              <a:t>LaTeX</a:t>
            </a:r>
            <a:r>
              <a:rPr lang="pt-BR" sz="1100" dirty="0" smtClean="0">
                <a:latin typeface="Arial"/>
                <a:cs typeface="Arial"/>
              </a:rPr>
              <a:t>)</a:t>
            </a:r>
            <a:endParaRPr lang="pt-BR" sz="1100" dirty="0">
              <a:latin typeface="Arial"/>
              <a:cs typeface="Arial"/>
            </a:endParaRPr>
          </a:p>
        </p:txBody>
      </p:sp>
      <p:pic>
        <p:nvPicPr>
          <p:cNvPr id="4" name="Picture 3" descr="baby-cry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2" y="2346331"/>
            <a:ext cx="3029857" cy="40903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96945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Afinal, o que é TeX?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544605"/>
            <a:ext cx="5708073" cy="2096668"/>
          </a:xfrm>
        </p:spPr>
        <p:txBody>
          <a:bodyPr>
            <a:normAutofit/>
          </a:bodyPr>
          <a:lstStyle/>
          <a:p>
            <a:r>
              <a:rPr lang="pt-BR" dirty="0" smtClean="0"/>
              <a:t>“Textos técnicos de alta qualidade”</a:t>
            </a:r>
          </a:p>
          <a:p>
            <a:r>
              <a:rPr lang="pt-BR" dirty="0" smtClean="0"/>
              <a:t>Criado em 1977 quando a tipografia digital era incipiente</a:t>
            </a:r>
          </a:p>
          <a:p>
            <a:r>
              <a:rPr lang="pt-BR" dirty="0" smtClean="0"/>
              <a:t>Arte e técnica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793" y="2625420"/>
            <a:ext cx="2412810" cy="2820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398793" y="5586497"/>
            <a:ext cx="241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Donald  Knuth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1738746" y="4331413"/>
            <a:ext cx="2856346" cy="125508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l-GR" sz="6600" dirty="0" smtClean="0"/>
              <a:t>τεχ</a:t>
            </a:r>
            <a:endParaRPr lang="pt-BR" sz="40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57199" y="5675287"/>
            <a:ext cx="6110515" cy="10095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Para </a:t>
            </a:r>
            <a:r>
              <a:rPr lang="pt-BR" b="1" dirty="0" err="1"/>
              <a:t>nerds</a:t>
            </a:r>
            <a:r>
              <a:rPr lang="pt-BR" b="1" dirty="0"/>
              <a:t>: </a:t>
            </a:r>
            <a:r>
              <a:rPr lang="pt-BR" b="1" dirty="0" smtClean="0"/>
              <a:t>não é só </a:t>
            </a:r>
            <a:r>
              <a:rPr lang="pt-BR" b="1" dirty="0"/>
              <a:t>uma </a:t>
            </a:r>
            <a:r>
              <a:rPr lang="pt-BR" b="1" dirty="0" smtClean="0"/>
              <a:t>linguagem!</a:t>
            </a:r>
            <a:endParaRPr lang="pt-BR" b="1" dirty="0"/>
          </a:p>
          <a:p>
            <a:pPr lvl="1"/>
            <a:r>
              <a:rPr lang="pt-BR" dirty="0"/>
              <a:t>Turing </a:t>
            </a:r>
            <a:r>
              <a:rPr lang="pt-BR" dirty="0" smtClean="0"/>
              <a:t>completa... </a:t>
            </a:r>
            <a:r>
              <a:rPr lang="pt-BR" dirty="0" err="1" smtClean="0"/>
              <a:t>Github</a:t>
            </a:r>
            <a:r>
              <a:rPr lang="pt-BR" dirty="0"/>
              <a:t>, </a:t>
            </a:r>
            <a:r>
              <a:rPr lang="pt-BR" dirty="0" err="1" smtClean="0"/>
              <a:t>grep</a:t>
            </a:r>
            <a:r>
              <a:rPr lang="pt-BR" dirty="0" smtClean="0"/>
              <a:t>, Eclipse.</a:t>
            </a:r>
            <a:r>
              <a:rPr lang="pt-BR" dirty="0"/>
              <a:t>.</a:t>
            </a:r>
            <a:r>
              <a:rPr lang="pt-BR" dirty="0" smtClean="0"/>
              <a:t>.</a:t>
            </a:r>
          </a:p>
          <a:p>
            <a:pPr lvl="1"/>
            <a:r>
              <a:rPr lang="pt-BR" dirty="0" smtClean="0"/>
              <a:t>Fontes, ferramentas de assistência, bibliografia...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396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521" y="2956983"/>
            <a:ext cx="7011008" cy="3140362"/>
          </a:xfr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i="1" dirty="0" smtClean="0"/>
              <a:t>“Se você quer produzir um documento </a:t>
            </a:r>
            <a:r>
              <a:rPr lang="pt-BR" sz="2400" b="1" i="1" dirty="0" smtClean="0"/>
              <a:t>apenas razoavelmente bom </a:t>
            </a:r>
            <a:r>
              <a:rPr lang="pt-BR" sz="2400" i="1" dirty="0" smtClean="0"/>
              <a:t>— algo aceitável e basicamente legível mas não realmente bonito</a:t>
            </a:r>
            <a:r>
              <a:rPr lang="pt-BR" sz="2400" b="1" i="1" dirty="0" smtClean="0"/>
              <a:t> </a:t>
            </a:r>
            <a:r>
              <a:rPr lang="pt-BR" sz="2400" i="1" dirty="0" smtClean="0"/>
              <a:t>— um </a:t>
            </a:r>
            <a:r>
              <a:rPr lang="pt-BR" sz="2400" b="1" i="1" dirty="0" smtClean="0"/>
              <a:t>editor simples </a:t>
            </a:r>
            <a:r>
              <a:rPr lang="pt-BR" sz="2400" i="1" dirty="0" smtClean="0"/>
              <a:t>geralmente bastará. </a:t>
            </a:r>
            <a:r>
              <a:rPr lang="pt-BR" sz="2800" b="1" i="1" dirty="0" smtClean="0"/>
              <a:t>Co</a:t>
            </a:r>
            <a:r>
              <a:rPr lang="pt-BR" sz="2800" b="1" i="1" dirty="0"/>
              <a:t>m</a:t>
            </a:r>
            <a:r>
              <a:rPr lang="pt-BR" sz="2800" b="1" i="1" dirty="0" smtClean="0"/>
              <a:t> TeX o objetivo é produzir documentos da melhor qualidade</a:t>
            </a:r>
            <a:r>
              <a:rPr lang="pt-BR" sz="2400" i="1" dirty="0" smtClean="0"/>
              <a:t>” </a:t>
            </a:r>
            <a:br>
              <a:rPr lang="pt-BR" sz="2400" i="1" dirty="0" smtClean="0"/>
            </a:br>
            <a:r>
              <a:rPr lang="pt-BR" sz="2400" i="1" dirty="0" smtClean="0"/>
              <a:t/>
            </a:r>
            <a:br>
              <a:rPr lang="pt-BR" sz="2400" i="1" dirty="0" smtClean="0"/>
            </a:br>
            <a:r>
              <a:rPr lang="pt-BR" sz="1800" i="1" dirty="0" smtClean="0"/>
              <a:t>(KNUTH, 1984, p. 1, “The </a:t>
            </a:r>
            <a:r>
              <a:rPr lang="pt-BR" sz="1800" i="1" dirty="0" err="1" smtClean="0"/>
              <a:t>TeXbook</a:t>
            </a:r>
            <a:r>
              <a:rPr lang="pt-BR" sz="1800" i="1" dirty="0" smtClean="0"/>
              <a:t>”)</a:t>
            </a:r>
            <a:endParaRPr lang="pt-BR" sz="2400" i="1" dirty="0"/>
          </a:p>
        </p:txBody>
      </p:sp>
      <p:pic>
        <p:nvPicPr>
          <p:cNvPr id="4" name="Picture 3" descr="ur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21" y="1131742"/>
            <a:ext cx="2467873" cy="141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98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5129"/>
            <a:ext cx="6508377" cy="787400"/>
          </a:xfrm>
        </p:spPr>
        <p:txBody>
          <a:bodyPr/>
          <a:lstStyle/>
          <a:p>
            <a:r>
              <a:rPr lang="pt-BR" dirty="0" smtClean="0"/>
              <a:t>O que é				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3334"/>
            <a:ext cx="5602515" cy="4220128"/>
          </a:xfrm>
        </p:spPr>
        <p:txBody>
          <a:bodyPr>
            <a:normAutofit/>
          </a:bodyPr>
          <a:lstStyle/>
          <a:p>
            <a:r>
              <a:rPr lang="pt-BR" dirty="0"/>
              <a:t>Criado a partir de 1980</a:t>
            </a:r>
          </a:p>
          <a:p>
            <a:r>
              <a:rPr lang="pt-BR" dirty="0" smtClean="0"/>
              <a:t>Conjunto </a:t>
            </a:r>
            <a:r>
              <a:rPr lang="pt-BR" dirty="0"/>
              <a:t>de macros </a:t>
            </a:r>
            <a:r>
              <a:rPr lang="pt-BR" dirty="0" smtClean="0"/>
              <a:t>de alto nível</a:t>
            </a:r>
            <a:endParaRPr lang="pt-BR" dirty="0"/>
          </a:p>
          <a:p>
            <a:r>
              <a:rPr lang="pt-BR" dirty="0" err="1" smtClean="0"/>
              <a:t>Desassociação</a:t>
            </a:r>
            <a:r>
              <a:rPr lang="pt-BR" dirty="0" smtClean="0"/>
              <a:t> </a:t>
            </a:r>
            <a:r>
              <a:rPr lang="pt-BR" dirty="0"/>
              <a:t>entre conteúdo e </a:t>
            </a:r>
            <a:r>
              <a:rPr lang="pt-BR" dirty="0" smtClean="0"/>
              <a:t>leiaute</a:t>
            </a:r>
          </a:p>
          <a:p>
            <a:r>
              <a:rPr lang="pt-BR" dirty="0" smtClean="0"/>
              <a:t>Tornou-se rapidamente o </a:t>
            </a:r>
            <a:r>
              <a:rPr lang="pt-BR" b="1" dirty="0" smtClean="0"/>
              <a:t>padrão</a:t>
            </a:r>
            <a:r>
              <a:rPr lang="pt-BR" dirty="0" smtClean="0"/>
              <a:t> </a:t>
            </a:r>
            <a:r>
              <a:rPr lang="pt-BR" b="1" dirty="0" smtClean="0"/>
              <a:t>de facto</a:t>
            </a:r>
            <a:r>
              <a:rPr lang="pt-BR" dirty="0" smtClean="0"/>
              <a:t> na escrita científica mundial</a:t>
            </a:r>
          </a:p>
          <a:p>
            <a:r>
              <a:rPr lang="pt-BR" dirty="0" smtClean="0"/>
              <a:t>Milhares de customizações e </a:t>
            </a:r>
            <a:r>
              <a:rPr lang="pt-BR" dirty="0" smtClean="0">
                <a:hlinkClick r:id="rId2"/>
              </a:rPr>
              <a:t>pacotes</a:t>
            </a:r>
            <a:r>
              <a:rPr lang="pt-BR" dirty="0" smtClean="0"/>
              <a:t> específicos, entre eles o abnTeX2!</a:t>
            </a:r>
            <a:endParaRPr lang="pt-BR" dirty="0"/>
          </a:p>
          <a:p>
            <a:r>
              <a:rPr lang="pt-BR" dirty="0" smtClean="0"/>
              <a:t>Prêmio Turing 2013</a:t>
            </a:r>
            <a:endParaRPr lang="pt-BR" dirty="0"/>
          </a:p>
        </p:txBody>
      </p:sp>
      <p:sp>
        <p:nvSpPr>
          <p:cNvPr id="5" name="TextBox 4"/>
          <p:cNvSpPr txBox="1"/>
          <p:nvPr/>
        </p:nvSpPr>
        <p:spPr>
          <a:xfrm>
            <a:off x="6530175" y="5804458"/>
            <a:ext cx="196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Leslie </a:t>
            </a:r>
            <a:r>
              <a:rPr lang="en-US" dirty="0" err="1"/>
              <a:t>Lamport</a:t>
            </a:r>
            <a:r>
              <a:rPr lang="en-US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524" y="2368808"/>
            <a:ext cx="2482529" cy="3310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latex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63" y="769272"/>
            <a:ext cx="3281619" cy="136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44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7" y="2654300"/>
            <a:ext cx="8251373" cy="3731986"/>
          </a:xfrm>
        </p:spPr>
        <p:txBody>
          <a:bodyPr>
            <a:normAutofit lnSpcReduction="10000"/>
          </a:bodyPr>
          <a:lstStyle/>
          <a:p>
            <a:r>
              <a:rPr lang="pt-BR" sz="2400" dirty="0" err="1" smtClean="0"/>
              <a:t>LaTeX</a:t>
            </a:r>
            <a:r>
              <a:rPr lang="pt-BR" sz="2400" dirty="0" smtClean="0"/>
              <a:t> não tem o mesmo objetivo do </a:t>
            </a:r>
            <a:r>
              <a:rPr lang="pt-BR" sz="2400" b="1" dirty="0" smtClean="0"/>
              <a:t>Microsoft</a:t>
            </a:r>
            <a:r>
              <a:rPr lang="pt-BR" sz="2400" dirty="0" smtClean="0"/>
              <a:t> </a:t>
            </a:r>
            <a:r>
              <a:rPr lang="pt-BR" sz="2400" b="1" dirty="0" smtClean="0"/>
              <a:t>Word</a:t>
            </a:r>
          </a:p>
          <a:p>
            <a:pPr lvl="1"/>
            <a:r>
              <a:rPr lang="pt-BR" sz="2400" dirty="0" smtClean="0"/>
              <a:t>WYSIWYM(</a:t>
            </a:r>
            <a:r>
              <a:rPr lang="pt-BR" sz="2400" dirty="0" err="1" smtClean="0"/>
              <a:t>mean</a:t>
            </a:r>
            <a:r>
              <a:rPr lang="pt-BR" sz="2400" dirty="0" smtClean="0"/>
              <a:t>) </a:t>
            </a:r>
            <a:r>
              <a:rPr lang="pt-BR" sz="2400" dirty="0" err="1" smtClean="0"/>
              <a:t>X</a:t>
            </a:r>
            <a:r>
              <a:rPr lang="pt-BR" sz="2400" dirty="0"/>
              <a:t> </a:t>
            </a:r>
            <a:r>
              <a:rPr lang="pt-BR" sz="2400" dirty="0" smtClean="0"/>
              <a:t>WYSIWYG(</a:t>
            </a:r>
            <a:r>
              <a:rPr lang="pt-BR" sz="2400" dirty="0" err="1" smtClean="0"/>
              <a:t>get</a:t>
            </a:r>
            <a:r>
              <a:rPr lang="pt-BR" sz="2400" dirty="0" smtClean="0"/>
              <a:t>)</a:t>
            </a:r>
            <a:endParaRPr lang="pt-BR" sz="2200" b="1" dirty="0" smtClean="0"/>
          </a:p>
          <a:p>
            <a:r>
              <a:rPr lang="pt-BR" sz="2400" b="1" dirty="0" smtClean="0"/>
              <a:t>TeX </a:t>
            </a:r>
            <a:r>
              <a:rPr lang="pt-BR" sz="2400" dirty="0" smtClean="0"/>
              <a:t>é uma </a:t>
            </a:r>
            <a:r>
              <a:rPr lang="pt-BR" sz="2400" b="1" dirty="0" smtClean="0"/>
              <a:t>ferramenta tipográfica</a:t>
            </a:r>
          </a:p>
          <a:p>
            <a:pPr lvl="1"/>
            <a:r>
              <a:rPr lang="pt-BR" sz="2400" b="1" dirty="0" err="1" smtClean="0"/>
              <a:t>LaTeX</a:t>
            </a:r>
            <a:r>
              <a:rPr lang="pt-BR" sz="2400" dirty="0" smtClean="0"/>
              <a:t> é um conjunto em </a:t>
            </a:r>
            <a:r>
              <a:rPr lang="pt-BR" sz="2400" b="1" dirty="0" smtClean="0"/>
              <a:t>macros em alto nível</a:t>
            </a:r>
          </a:p>
          <a:p>
            <a:r>
              <a:rPr lang="pt-BR" sz="2400" b="1" dirty="0" smtClean="0"/>
              <a:t>Centenas de expansões, modelos, livros, </a:t>
            </a:r>
            <a:r>
              <a:rPr lang="pt-BR" sz="2400" b="1" dirty="0" err="1" smtClean="0"/>
              <a:t>video</a:t>
            </a:r>
            <a:r>
              <a:rPr lang="pt-BR" sz="2400" b="1" dirty="0" smtClean="0"/>
              <a:t>-aulas, recursos tipográficos nativos, garotos propaganda...</a:t>
            </a:r>
          </a:p>
          <a:p>
            <a:r>
              <a:rPr lang="pt-BR" sz="2400" b="1" dirty="0" smtClean="0"/>
              <a:t>É LIVRE!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Então...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0303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1047</TotalTime>
  <Words>1544</Words>
  <Application>Microsoft Macintosh PowerPoint</Application>
  <PresentationFormat>On-screen Show (4:3)</PresentationFormat>
  <Paragraphs>237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Plaza</vt:lpstr>
      <vt:lpstr>Normas “absurdas” e documentos elegantes</vt:lpstr>
      <vt:lpstr>Apresentação</vt:lpstr>
      <vt:lpstr>Usuário típico...</vt:lpstr>
      <vt:lpstr>Desciclopedia.org</vt:lpstr>
      <vt:lpstr>Desciclopedia.org</vt:lpstr>
      <vt:lpstr>Afinal, o que é TeX?</vt:lpstr>
      <vt:lpstr>PowerPoint Presentation</vt:lpstr>
      <vt:lpstr>O que é    ?</vt:lpstr>
      <vt:lpstr>Então...</vt:lpstr>
      <vt:lpstr>PowerPoint Presentation</vt:lpstr>
      <vt:lpstr>Livre de erros</vt:lpstr>
      <vt:lpstr>PowerPoint Presentation</vt:lpstr>
      <vt:lpstr>Alguns documentos em TeX...</vt:lpstr>
      <vt:lpstr>O básico:  Fórmulas matemáticas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“Mathematics is the science of patterns. Music is patterns.”</vt:lpstr>
      <vt:lpstr>PowerPoint Presentation</vt:lpstr>
      <vt:lpstr>PowerPoint Presentation</vt:lpstr>
      <vt:lpstr>PowerPoint Presentation</vt:lpstr>
      <vt:lpstr>PowerPoint Presentation</vt:lpstr>
      <vt:lpstr>Ligaturas</vt:lpstr>
      <vt:lpstr>PowerPoint Presentation</vt:lpstr>
      <vt:lpstr>Ligaturas clássiclas</vt:lpstr>
      <vt:lpstr>Justificação e hifenização avançadas</vt:lpstr>
      <vt:lpstr>PowerPoint Presentation</vt:lpstr>
      <vt:lpstr>Microtipografia</vt:lpstr>
      <vt:lpstr>PowerPoint Presentation</vt:lpstr>
      <vt:lpstr>PowerPoint Presentation</vt:lpstr>
      <vt:lpstr>PowerPoint Presentation</vt:lpstr>
      <vt:lpstr>PowerPoint Presentation</vt:lpstr>
      <vt:lpstr>abnTeX  Absurd Norms for TeX</vt:lpstr>
      <vt:lpstr>O que era o abnTeX?</vt:lpstr>
      <vt:lpstr>Novo projeto: Motivação</vt:lpstr>
      <vt:lpstr>O que é o abnTeX2?</vt:lpstr>
      <vt:lpstr>Principais diferenças entre o abnTeX1 e o abnTeX2</vt:lpstr>
      <vt:lpstr>Compatível com as normas vigentes da ABNT</vt:lpstr>
      <vt:lpstr>Alguns números (11.10.2014)</vt:lpstr>
      <vt:lpstr>Modelos e documentação</vt:lpstr>
      <vt:lpstr>PowerPoint Presentation</vt:lpstr>
      <vt:lpstr>Modelo de apresentação de slides</vt:lpstr>
      <vt:lpstr>Exemplos de Livro com Markdown</vt:lpstr>
      <vt:lpstr>Pode ajudar?  Precisa de ajuda?</vt:lpstr>
      <vt:lpstr>Obrigado!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Lauro Cesar</dc:creator>
  <cp:lastModifiedBy>Lauro César</cp:lastModifiedBy>
  <cp:revision>162</cp:revision>
  <dcterms:created xsi:type="dcterms:W3CDTF">2013-06-08T00:17:51Z</dcterms:created>
  <dcterms:modified xsi:type="dcterms:W3CDTF">2014-10-17T14:12:00Z</dcterms:modified>
</cp:coreProperties>
</file>